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16"/>
  </p:notesMasterIdLst>
  <p:sldIdLst>
    <p:sldId id="267" r:id="rId3"/>
    <p:sldId id="268" r:id="rId4"/>
    <p:sldId id="269" r:id="rId5"/>
    <p:sldId id="270" r:id="rId6"/>
    <p:sldId id="257" r:id="rId7"/>
    <p:sldId id="258" r:id="rId8"/>
    <p:sldId id="259" r:id="rId9"/>
    <p:sldId id="272" r:id="rId10"/>
    <p:sldId id="271" r:id="rId11"/>
    <p:sldId id="262" r:id="rId12"/>
    <p:sldId id="263" r:id="rId13"/>
    <p:sldId id="266"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BC46"/>
    <a:srgbClr val="042341"/>
    <a:srgbClr val="042241"/>
    <a:srgbClr val="C0C131"/>
    <a:srgbClr val="DDD957"/>
    <a:srgbClr val="509E45"/>
    <a:srgbClr val="75C26F"/>
    <a:srgbClr val="E8E8E8"/>
    <a:srgbClr val="F2F2F2"/>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91"/>
    <p:restoredTop sz="94726"/>
  </p:normalViewPr>
  <p:slideViewPr>
    <p:cSldViewPr snapToGrid="0">
      <p:cViewPr varScale="1">
        <p:scale>
          <a:sx n="116" d="100"/>
          <a:sy n="116" d="100"/>
        </p:scale>
        <p:origin x="3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C950D-ACFF-044E-86B2-5A2A7BFF3F7D}" type="datetimeFigureOut">
              <a:rPr lang="en-US" smtClean="0"/>
              <a:t>6/25/26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8AC57B-FF5A-2E4E-913E-5900A6D6217A}" type="slidenum">
              <a:rPr lang="en-US" smtClean="0"/>
              <a:t>‹#›</a:t>
            </a:fld>
            <a:endParaRPr lang="en-US"/>
          </a:p>
        </p:txBody>
      </p:sp>
    </p:spTree>
    <p:extLst>
      <p:ext uri="{BB962C8B-B14F-4D97-AF65-F5344CB8AC3E}">
        <p14:creationId xmlns:p14="http://schemas.microsoft.com/office/powerpoint/2010/main" val="3168686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8AC57B-FF5A-2E4E-913E-5900A6D6217A}" type="slidenum">
              <a:rPr lang="en-US" smtClean="0"/>
              <a:t>3</a:t>
            </a:fld>
            <a:endParaRPr lang="en-US"/>
          </a:p>
        </p:txBody>
      </p:sp>
    </p:spTree>
    <p:extLst>
      <p:ext uri="{BB962C8B-B14F-4D97-AF65-F5344CB8AC3E}">
        <p14:creationId xmlns:p14="http://schemas.microsoft.com/office/powerpoint/2010/main" val="3973091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6C5A62-B625-4E4B-193E-DEA66DDECFF1}"/>
              </a:ext>
            </a:extLst>
          </p:cNvPr>
          <p:cNvSpPr>
            <a:spLocks noGrp="1"/>
          </p:cNvSpPr>
          <p:nvPr>
            <p:ph type="subTitle" idx="1"/>
          </p:nvPr>
        </p:nvSpPr>
        <p:spPr>
          <a:xfrm>
            <a:off x="585627" y="3602038"/>
            <a:ext cx="1102074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60E823-09CE-F200-8342-A32FA323F972}"/>
              </a:ext>
            </a:extLst>
          </p:cNvPr>
          <p:cNvSpPr>
            <a:spLocks noGrp="1"/>
          </p:cNvSpPr>
          <p:nvPr>
            <p:ph type="dt" sz="half" idx="10"/>
          </p:nvPr>
        </p:nvSpPr>
        <p:spPr/>
        <p:txBody>
          <a:bodyPr/>
          <a:lstStyle/>
          <a:p>
            <a:fld id="{1EB7FE72-F519-1640-94AA-087BF856DCD7}" type="datetime1">
              <a:rPr lang="en-US" smtClean="0"/>
              <a:t>6/25/26</a:t>
            </a:fld>
            <a:endParaRPr lang="en-US"/>
          </a:p>
        </p:txBody>
      </p:sp>
      <p:sp>
        <p:nvSpPr>
          <p:cNvPr id="5" name="Footer Placeholder 4">
            <a:extLst>
              <a:ext uri="{FF2B5EF4-FFF2-40B4-BE49-F238E27FC236}">
                <a16:creationId xmlns:a16="http://schemas.microsoft.com/office/drawing/2014/main" id="{49C1644D-45C5-66FD-FD8F-C28AF7D6EE45}"/>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048BE3FA-3EE3-83A2-E206-8B5D96560C55}"/>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8" name="Title 7">
            <a:extLst>
              <a:ext uri="{FF2B5EF4-FFF2-40B4-BE49-F238E27FC236}">
                <a16:creationId xmlns:a16="http://schemas.microsoft.com/office/drawing/2014/main" id="{F74EEC94-2E0E-0FCB-967D-0122D538B63F}"/>
              </a:ext>
            </a:extLst>
          </p:cNvPr>
          <p:cNvSpPr>
            <a:spLocks noGrp="1"/>
          </p:cNvSpPr>
          <p:nvPr>
            <p:ph type="title"/>
          </p:nvPr>
        </p:nvSpPr>
        <p:spPr/>
        <p:txBody>
          <a:bodyPr/>
          <a:lstStyle/>
          <a:p>
            <a:r>
              <a:rPr lang="en-US"/>
              <a:t>Click to edit Master title style</a:t>
            </a:r>
          </a:p>
        </p:txBody>
      </p:sp>
      <p:sp>
        <p:nvSpPr>
          <p:cNvPr id="9" name="Online Image Placeholder 10">
            <a:extLst>
              <a:ext uri="{FF2B5EF4-FFF2-40B4-BE49-F238E27FC236}">
                <a16:creationId xmlns:a16="http://schemas.microsoft.com/office/drawing/2014/main" id="{96E8172E-106E-888E-0688-CE1B820ACBA4}"/>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3652292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B90BD-F27C-FF8E-B180-D65259CD3141}"/>
              </a:ext>
            </a:extLst>
          </p:cNvPr>
          <p:cNvSpPr>
            <a:spLocks noGrp="1"/>
          </p:cNvSpPr>
          <p:nvPr>
            <p:ph type="title"/>
          </p:nvPr>
        </p:nvSpPr>
        <p:spPr>
          <a:xfrm>
            <a:off x="585627" y="1709738"/>
            <a:ext cx="11020745"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40EE00-75E1-FDD0-E18B-E725216D39A8}"/>
              </a:ext>
            </a:extLst>
          </p:cNvPr>
          <p:cNvSpPr>
            <a:spLocks noGrp="1"/>
          </p:cNvSpPr>
          <p:nvPr>
            <p:ph type="body" idx="1"/>
          </p:nvPr>
        </p:nvSpPr>
        <p:spPr>
          <a:xfrm>
            <a:off x="585627" y="4589463"/>
            <a:ext cx="1102074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5A0A43-3F7E-FF49-877E-83ED72F10943}"/>
              </a:ext>
            </a:extLst>
          </p:cNvPr>
          <p:cNvSpPr>
            <a:spLocks noGrp="1"/>
          </p:cNvSpPr>
          <p:nvPr>
            <p:ph type="dt" sz="half" idx="10"/>
          </p:nvPr>
        </p:nvSpPr>
        <p:spPr/>
        <p:txBody>
          <a:bodyPr/>
          <a:lstStyle/>
          <a:p>
            <a:fld id="{01603D8F-E4AE-3F44-A37E-AB7812B4F910}" type="datetime1">
              <a:rPr lang="en-US" smtClean="0"/>
              <a:t>6/25/26</a:t>
            </a:fld>
            <a:endParaRPr lang="en-US"/>
          </a:p>
        </p:txBody>
      </p:sp>
      <p:sp>
        <p:nvSpPr>
          <p:cNvPr id="5" name="Footer Placeholder 4">
            <a:extLst>
              <a:ext uri="{FF2B5EF4-FFF2-40B4-BE49-F238E27FC236}">
                <a16:creationId xmlns:a16="http://schemas.microsoft.com/office/drawing/2014/main" id="{6D903278-E5E7-CDD0-2935-8C83BC4F1CD2}"/>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8B92F948-B3C7-2218-0779-377254995A95}"/>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10" name="Online Image Placeholder 10">
            <a:extLst>
              <a:ext uri="{FF2B5EF4-FFF2-40B4-BE49-F238E27FC236}">
                <a16:creationId xmlns:a16="http://schemas.microsoft.com/office/drawing/2014/main" id="{744E09A4-E0EF-6DC7-0F67-344A0F303997}"/>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160384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p:txBody>
          <a:body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12" name="Online Image Placeholder 10">
            <a:extLst>
              <a:ext uri="{FF2B5EF4-FFF2-40B4-BE49-F238E27FC236}">
                <a16:creationId xmlns:a16="http://schemas.microsoft.com/office/drawing/2014/main" id="{CA8CA679-740C-7E54-F809-4FC46AC04D4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cxnSp>
        <p:nvCxnSpPr>
          <p:cNvPr id="13" name="Straight Connector 12">
            <a:extLst>
              <a:ext uri="{FF2B5EF4-FFF2-40B4-BE49-F238E27FC236}">
                <a16:creationId xmlns:a16="http://schemas.microsoft.com/office/drawing/2014/main" id="{02F23F50-6F06-8AB4-1394-67DBD878E3F5}"/>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3591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0" name="Right Arrow 9">
            <a:extLst>
              <a:ext uri="{FF2B5EF4-FFF2-40B4-BE49-F238E27FC236}">
                <a16:creationId xmlns:a16="http://schemas.microsoft.com/office/drawing/2014/main" id="{B8B31117-73A8-5F74-A8D3-835BF0DB9679}"/>
              </a:ext>
            </a:extLst>
          </p:cNvPr>
          <p:cNvSpPr/>
          <p:nvPr userDrawn="1"/>
        </p:nvSpPr>
        <p:spPr>
          <a:xfrm>
            <a:off x="3902704" y="1928205"/>
            <a:ext cx="532404" cy="650716"/>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a:xfrm>
            <a:off x="585627" y="1598280"/>
            <a:ext cx="3317077" cy="4578683"/>
          </a:xfrm>
          <a:ln>
            <a:solidFill>
              <a:schemeClr val="tx1"/>
            </a:solidFill>
          </a:ln>
        </p:spPr>
        <p:txBody>
          <a:body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12" name="Online Image Placeholder 10">
            <a:extLst>
              <a:ext uri="{FF2B5EF4-FFF2-40B4-BE49-F238E27FC236}">
                <a16:creationId xmlns:a16="http://schemas.microsoft.com/office/drawing/2014/main" id="{CA8CA679-740C-7E54-F809-4FC46AC04D4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
        <p:nvSpPr>
          <p:cNvPr id="8" name="Content Placeholder 2">
            <a:extLst>
              <a:ext uri="{FF2B5EF4-FFF2-40B4-BE49-F238E27FC236}">
                <a16:creationId xmlns:a16="http://schemas.microsoft.com/office/drawing/2014/main" id="{C622B5CB-687D-1CEF-1852-FE0809CFB014}"/>
              </a:ext>
            </a:extLst>
          </p:cNvPr>
          <p:cNvSpPr>
            <a:spLocks noGrp="1"/>
          </p:cNvSpPr>
          <p:nvPr>
            <p:ph idx="15"/>
          </p:nvPr>
        </p:nvSpPr>
        <p:spPr>
          <a:xfrm>
            <a:off x="4435108" y="1605776"/>
            <a:ext cx="3317077" cy="4578683"/>
          </a:xfrm>
          <a:ln>
            <a:solidFill>
              <a:schemeClr val="tx1"/>
            </a:solidFill>
          </a:ln>
        </p:spPr>
        <p:txBody>
          <a:bodyPr/>
          <a:lstStyle/>
          <a:p>
            <a:pPr lvl="0"/>
            <a:r>
              <a:rPr lang="en-US" dirty="0"/>
              <a:t>Click to edit Master text styles</a:t>
            </a:r>
          </a:p>
        </p:txBody>
      </p:sp>
      <p:sp>
        <p:nvSpPr>
          <p:cNvPr id="9" name="Content Placeholder 2">
            <a:extLst>
              <a:ext uri="{FF2B5EF4-FFF2-40B4-BE49-F238E27FC236}">
                <a16:creationId xmlns:a16="http://schemas.microsoft.com/office/drawing/2014/main" id="{66D7284C-7682-7FC1-4591-DC7C8475EBAE}"/>
              </a:ext>
            </a:extLst>
          </p:cNvPr>
          <p:cNvSpPr>
            <a:spLocks noGrp="1"/>
          </p:cNvSpPr>
          <p:nvPr>
            <p:ph idx="16"/>
          </p:nvPr>
        </p:nvSpPr>
        <p:spPr>
          <a:xfrm>
            <a:off x="8284589" y="1598278"/>
            <a:ext cx="3317077" cy="4578683"/>
          </a:xfrm>
          <a:ln>
            <a:solidFill>
              <a:schemeClr val="tx1"/>
            </a:solidFill>
          </a:ln>
        </p:spPr>
        <p:txBody>
          <a:bodyPr/>
          <a:lstStyle/>
          <a:p>
            <a:pPr lvl="0"/>
            <a:r>
              <a:rPr lang="en-US" dirty="0"/>
              <a:t>Click to edit Master text styles</a:t>
            </a:r>
          </a:p>
        </p:txBody>
      </p:sp>
      <p:sp>
        <p:nvSpPr>
          <p:cNvPr id="16" name="Right Arrow 15">
            <a:extLst>
              <a:ext uri="{FF2B5EF4-FFF2-40B4-BE49-F238E27FC236}">
                <a16:creationId xmlns:a16="http://schemas.microsoft.com/office/drawing/2014/main" id="{41019B42-900F-F9E9-CCD3-658359AB25FF}"/>
              </a:ext>
            </a:extLst>
          </p:cNvPr>
          <p:cNvSpPr/>
          <p:nvPr userDrawn="1"/>
        </p:nvSpPr>
        <p:spPr>
          <a:xfrm>
            <a:off x="7752185" y="1935703"/>
            <a:ext cx="532404" cy="650716"/>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AABACA0-AFA7-1F8B-2B7F-8D04FDC41E5F}"/>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801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a:xfrm>
            <a:off x="585628" y="2092778"/>
            <a:ext cx="4305786" cy="3791271"/>
          </a:xfrm>
        </p:spPr>
        <p:txBody>
          <a:bodyPr/>
          <a:lstStyle>
            <a:lvl1pPr>
              <a:defRPr sz="1400"/>
            </a:lvl1p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12" name="Online Image Placeholder 10">
            <a:extLst>
              <a:ext uri="{FF2B5EF4-FFF2-40B4-BE49-F238E27FC236}">
                <a16:creationId xmlns:a16="http://schemas.microsoft.com/office/drawing/2014/main" id="{CA8CA679-740C-7E54-F809-4FC46AC04D4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
        <p:nvSpPr>
          <p:cNvPr id="8" name="Content Placeholder 2">
            <a:extLst>
              <a:ext uri="{FF2B5EF4-FFF2-40B4-BE49-F238E27FC236}">
                <a16:creationId xmlns:a16="http://schemas.microsoft.com/office/drawing/2014/main" id="{A8CA6EBA-D9BB-FF0F-1E0C-DA24A517298D}"/>
              </a:ext>
            </a:extLst>
          </p:cNvPr>
          <p:cNvSpPr>
            <a:spLocks noGrp="1"/>
          </p:cNvSpPr>
          <p:nvPr>
            <p:ph idx="15"/>
          </p:nvPr>
        </p:nvSpPr>
        <p:spPr>
          <a:xfrm>
            <a:off x="5072032" y="2092777"/>
            <a:ext cx="6527491" cy="1677557"/>
          </a:xfrm>
        </p:spPr>
        <p:txBody>
          <a:bodyPr/>
          <a:lstStyle>
            <a:lvl1pPr>
              <a:defRPr sz="1400"/>
            </a:lvl1pPr>
          </a:lstStyle>
          <a:p>
            <a:pPr lvl="0"/>
            <a:r>
              <a:rPr lang="en-US" dirty="0"/>
              <a:t>Click to edit Master text styles</a:t>
            </a:r>
          </a:p>
        </p:txBody>
      </p:sp>
      <p:sp>
        <p:nvSpPr>
          <p:cNvPr id="10" name="Content Placeholder 2">
            <a:extLst>
              <a:ext uri="{FF2B5EF4-FFF2-40B4-BE49-F238E27FC236}">
                <a16:creationId xmlns:a16="http://schemas.microsoft.com/office/drawing/2014/main" id="{4E04D223-3D7B-5FE5-35CB-0616D8139156}"/>
              </a:ext>
            </a:extLst>
          </p:cNvPr>
          <p:cNvSpPr>
            <a:spLocks noGrp="1"/>
          </p:cNvSpPr>
          <p:nvPr>
            <p:ph idx="16"/>
          </p:nvPr>
        </p:nvSpPr>
        <p:spPr>
          <a:xfrm>
            <a:off x="5072031" y="4236884"/>
            <a:ext cx="6527491" cy="1647172"/>
          </a:xfrm>
        </p:spPr>
        <p:txBody>
          <a:bodyPr/>
          <a:lstStyle>
            <a:lvl1pPr>
              <a:defRPr sz="1400"/>
            </a:lvl1pPr>
          </a:lstStyle>
          <a:p>
            <a:pPr lvl="0"/>
            <a:r>
              <a:rPr lang="en-US" dirty="0"/>
              <a:t>Click to edit Master text styles</a:t>
            </a:r>
          </a:p>
        </p:txBody>
      </p:sp>
      <p:sp>
        <p:nvSpPr>
          <p:cNvPr id="14" name="Text Placeholder 13">
            <a:extLst>
              <a:ext uri="{FF2B5EF4-FFF2-40B4-BE49-F238E27FC236}">
                <a16:creationId xmlns:a16="http://schemas.microsoft.com/office/drawing/2014/main" id="{FC19E0D1-D354-C0A1-C95F-A082A81A258C}"/>
              </a:ext>
            </a:extLst>
          </p:cNvPr>
          <p:cNvSpPr>
            <a:spLocks noGrp="1"/>
          </p:cNvSpPr>
          <p:nvPr>
            <p:ph type="body" sz="quarter" idx="17"/>
          </p:nvPr>
        </p:nvSpPr>
        <p:spPr>
          <a:xfrm>
            <a:off x="585788" y="1681414"/>
            <a:ext cx="4305300" cy="365124"/>
          </a:xfrm>
        </p:spPr>
        <p:txBody>
          <a:bodyPr/>
          <a:lstStyle>
            <a:lvl1pPr>
              <a:defRPr b="1"/>
            </a:lvl1pPr>
          </a:lstStyle>
          <a:p>
            <a:pPr lvl="0"/>
            <a:endParaRPr lang="en-US" dirty="0"/>
          </a:p>
        </p:txBody>
      </p:sp>
      <p:sp>
        <p:nvSpPr>
          <p:cNvPr id="15" name="Text Placeholder 13">
            <a:extLst>
              <a:ext uri="{FF2B5EF4-FFF2-40B4-BE49-F238E27FC236}">
                <a16:creationId xmlns:a16="http://schemas.microsoft.com/office/drawing/2014/main" id="{2BA0394B-42B1-6AD1-3722-6272D1C94B47}"/>
              </a:ext>
            </a:extLst>
          </p:cNvPr>
          <p:cNvSpPr>
            <a:spLocks noGrp="1"/>
          </p:cNvSpPr>
          <p:nvPr>
            <p:ph type="body" sz="quarter" idx="18"/>
          </p:nvPr>
        </p:nvSpPr>
        <p:spPr>
          <a:xfrm>
            <a:off x="5072030" y="1676940"/>
            <a:ext cx="6534181" cy="365124"/>
          </a:xfrm>
        </p:spPr>
        <p:txBody>
          <a:bodyPr/>
          <a:lstStyle>
            <a:lvl1pPr>
              <a:defRPr b="1"/>
            </a:lvl1pPr>
          </a:lstStyle>
          <a:p>
            <a:pPr lvl="0"/>
            <a:endParaRPr lang="en-US" dirty="0"/>
          </a:p>
        </p:txBody>
      </p:sp>
      <p:sp>
        <p:nvSpPr>
          <p:cNvPr id="16" name="Text Placeholder 13">
            <a:extLst>
              <a:ext uri="{FF2B5EF4-FFF2-40B4-BE49-F238E27FC236}">
                <a16:creationId xmlns:a16="http://schemas.microsoft.com/office/drawing/2014/main" id="{4E8F1593-283E-B195-AB93-EDDB02AB68A9}"/>
              </a:ext>
            </a:extLst>
          </p:cNvPr>
          <p:cNvSpPr>
            <a:spLocks noGrp="1"/>
          </p:cNvSpPr>
          <p:nvPr>
            <p:ph type="body" sz="quarter" idx="19"/>
          </p:nvPr>
        </p:nvSpPr>
        <p:spPr>
          <a:xfrm>
            <a:off x="5065341" y="3821047"/>
            <a:ext cx="6534181" cy="365124"/>
          </a:xfrm>
        </p:spPr>
        <p:txBody>
          <a:bodyPr/>
          <a:lstStyle>
            <a:lvl1pPr>
              <a:defRPr b="1"/>
            </a:lvl1pPr>
          </a:lstStyle>
          <a:p>
            <a:pPr lvl="0"/>
            <a:endParaRPr lang="en-US" dirty="0"/>
          </a:p>
        </p:txBody>
      </p:sp>
      <p:cxnSp>
        <p:nvCxnSpPr>
          <p:cNvPr id="17" name="Straight Connector 16">
            <a:extLst>
              <a:ext uri="{FF2B5EF4-FFF2-40B4-BE49-F238E27FC236}">
                <a16:creationId xmlns:a16="http://schemas.microsoft.com/office/drawing/2014/main" id="{064E17D2-CA85-4873-5682-A742E2152F9E}"/>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9677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a:xfrm>
            <a:off x="585627" y="1541130"/>
            <a:ext cx="7593869" cy="4635833"/>
          </a:xfrm>
        </p:spPr>
        <p:txBody>
          <a:body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9" name="Online Image Placeholder 8">
            <a:extLst>
              <a:ext uri="{FF2B5EF4-FFF2-40B4-BE49-F238E27FC236}">
                <a16:creationId xmlns:a16="http://schemas.microsoft.com/office/drawing/2014/main" id="{530A5228-A154-FCE8-DE5A-18FB465B802F}"/>
              </a:ext>
            </a:extLst>
          </p:cNvPr>
          <p:cNvSpPr>
            <a:spLocks noGrp="1"/>
          </p:cNvSpPr>
          <p:nvPr>
            <p:ph type="clipArt" sz="quarter" idx="13" hasCustomPrompt="1"/>
          </p:nvPr>
        </p:nvSpPr>
        <p:spPr>
          <a:xfrm>
            <a:off x="8285967" y="1541463"/>
            <a:ext cx="3320246" cy="4635500"/>
          </a:xfrm>
          <a:noFill/>
        </p:spPr>
        <p:txBody>
          <a:bodyPr/>
          <a:lstStyle>
            <a:lvl1pPr>
              <a:defRPr lang="en-US" sz="1200" b="0" i="0" u="none" strike="noStrike" smtClean="0">
                <a:solidFill>
                  <a:schemeClr val="bg1">
                    <a:lumMod val="50000"/>
                  </a:schemeClr>
                </a:solidFill>
                <a:effectLst/>
              </a:defRPr>
            </a:lvl1pPr>
          </a:lstStyle>
          <a:p>
            <a:r>
              <a:rPr lang="en-US" dirty="0"/>
              <a:t>[if available, provide a rendering or image to demonstrate your vision for one of the projects]</a:t>
            </a:r>
          </a:p>
        </p:txBody>
      </p:sp>
      <p:sp>
        <p:nvSpPr>
          <p:cNvPr id="13" name="Online Image Placeholder 10">
            <a:extLst>
              <a:ext uri="{FF2B5EF4-FFF2-40B4-BE49-F238E27FC236}">
                <a16:creationId xmlns:a16="http://schemas.microsoft.com/office/drawing/2014/main" id="{150B8348-819E-C588-552F-0CC51365C7E9}"/>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cxnSp>
        <p:nvCxnSpPr>
          <p:cNvPr id="14" name="Straight Connector 13">
            <a:extLst>
              <a:ext uri="{FF2B5EF4-FFF2-40B4-BE49-F238E27FC236}">
                <a16:creationId xmlns:a16="http://schemas.microsoft.com/office/drawing/2014/main" id="{1B9D8394-5E2E-F1F9-714E-20CCBB27665D}"/>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87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4976-8433-463D-FC0E-4FBE86394B3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A521EE2-9437-0568-41A4-37EFC2A8ACBD}"/>
              </a:ext>
            </a:extLst>
          </p:cNvPr>
          <p:cNvSpPr>
            <a:spLocks noGrp="1"/>
          </p:cNvSpPr>
          <p:nvPr>
            <p:ph sz="half" idx="1"/>
          </p:nvPr>
        </p:nvSpPr>
        <p:spPr>
          <a:xfrm>
            <a:off x="585627" y="1582226"/>
            <a:ext cx="5434173" cy="4594737"/>
          </a:xfrm>
        </p:spPr>
        <p:txBody>
          <a:bodyPr/>
          <a:lstStyle/>
          <a:p>
            <a:pPr lvl="0"/>
            <a:r>
              <a:rPr lang="en-US" dirty="0"/>
              <a:t>Click to edit Master text styles</a:t>
            </a:r>
          </a:p>
        </p:txBody>
      </p:sp>
      <p:sp>
        <p:nvSpPr>
          <p:cNvPr id="4" name="Content Placeholder 3">
            <a:extLst>
              <a:ext uri="{FF2B5EF4-FFF2-40B4-BE49-F238E27FC236}">
                <a16:creationId xmlns:a16="http://schemas.microsoft.com/office/drawing/2014/main" id="{A523074A-490B-5CFB-6526-41E6947D9EF6}"/>
              </a:ext>
            </a:extLst>
          </p:cNvPr>
          <p:cNvSpPr>
            <a:spLocks noGrp="1"/>
          </p:cNvSpPr>
          <p:nvPr>
            <p:ph sz="half" idx="2"/>
          </p:nvPr>
        </p:nvSpPr>
        <p:spPr>
          <a:xfrm>
            <a:off x="6172200" y="1582226"/>
            <a:ext cx="5427324" cy="4594737"/>
          </a:xfrm>
        </p:spPr>
        <p:txBody>
          <a:bodyPr/>
          <a:lstStyle>
            <a:lvl2pPr>
              <a:buNone/>
              <a:defRPr/>
            </a:lvl2pPr>
          </a:lstStyle>
          <a:p>
            <a:pPr lvl="0"/>
            <a:r>
              <a:rPr lang="en-US" dirty="0"/>
              <a:t>Click to edit Master text styles</a:t>
            </a:r>
          </a:p>
          <a:p>
            <a:pPr lvl="1"/>
            <a:endParaRPr lang="en-US" dirty="0"/>
          </a:p>
        </p:txBody>
      </p:sp>
      <p:sp>
        <p:nvSpPr>
          <p:cNvPr id="5" name="Date Placeholder 4">
            <a:extLst>
              <a:ext uri="{FF2B5EF4-FFF2-40B4-BE49-F238E27FC236}">
                <a16:creationId xmlns:a16="http://schemas.microsoft.com/office/drawing/2014/main" id="{8B01D762-FE00-6BF4-6A26-68408F06E07D}"/>
              </a:ext>
            </a:extLst>
          </p:cNvPr>
          <p:cNvSpPr>
            <a:spLocks noGrp="1"/>
          </p:cNvSpPr>
          <p:nvPr>
            <p:ph type="dt" sz="half" idx="10"/>
          </p:nvPr>
        </p:nvSpPr>
        <p:spPr/>
        <p:txBody>
          <a:bodyPr/>
          <a:lstStyle/>
          <a:p>
            <a:fld id="{F890D47C-3BCD-6D47-A531-DAC01942D0ED}" type="datetime1">
              <a:rPr lang="en-US" smtClean="0"/>
              <a:t>6/25/26</a:t>
            </a:fld>
            <a:endParaRPr lang="en-US"/>
          </a:p>
        </p:txBody>
      </p:sp>
      <p:sp>
        <p:nvSpPr>
          <p:cNvPr id="6" name="Footer Placeholder 5">
            <a:extLst>
              <a:ext uri="{FF2B5EF4-FFF2-40B4-BE49-F238E27FC236}">
                <a16:creationId xmlns:a16="http://schemas.microsoft.com/office/drawing/2014/main" id="{DA7D76C5-CFED-7060-B4C1-DE0FC3A4262A}"/>
              </a:ext>
            </a:extLst>
          </p:cNvPr>
          <p:cNvSpPr>
            <a:spLocks noGrp="1"/>
          </p:cNvSpPr>
          <p:nvPr>
            <p:ph type="ftr" sz="quarter" idx="11"/>
          </p:nvPr>
        </p:nvSpPr>
        <p:spPr/>
        <p:txBody>
          <a:bodyPr/>
          <a:lstStyle/>
          <a:p>
            <a:r>
              <a:rPr lang="en-US"/>
              <a:t>Financing Ask Template</a:t>
            </a:r>
          </a:p>
        </p:txBody>
      </p:sp>
      <p:sp>
        <p:nvSpPr>
          <p:cNvPr id="7" name="Slide Number Placeholder 6">
            <a:extLst>
              <a:ext uri="{FF2B5EF4-FFF2-40B4-BE49-F238E27FC236}">
                <a16:creationId xmlns:a16="http://schemas.microsoft.com/office/drawing/2014/main" id="{1B1C6502-EFCF-E224-2F11-17AC17AC2707}"/>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12" name="Online Image Placeholder 10">
            <a:extLst>
              <a:ext uri="{FF2B5EF4-FFF2-40B4-BE49-F238E27FC236}">
                <a16:creationId xmlns:a16="http://schemas.microsoft.com/office/drawing/2014/main" id="{1FBFEC88-E63C-D71A-24C9-9EE450F41DF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cxnSp>
        <p:nvCxnSpPr>
          <p:cNvPr id="13" name="Straight Connector 12">
            <a:extLst>
              <a:ext uri="{FF2B5EF4-FFF2-40B4-BE49-F238E27FC236}">
                <a16:creationId xmlns:a16="http://schemas.microsoft.com/office/drawing/2014/main" id="{E329891C-0BB3-8E8D-6C6A-A6378F73E5E4}"/>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164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4976-8433-463D-FC0E-4FBE86394B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521EE2-9437-0568-41A4-37EFC2A8ACBD}"/>
              </a:ext>
            </a:extLst>
          </p:cNvPr>
          <p:cNvSpPr>
            <a:spLocks noGrp="1"/>
          </p:cNvSpPr>
          <p:nvPr>
            <p:ph sz="half" idx="1"/>
          </p:nvPr>
        </p:nvSpPr>
        <p:spPr>
          <a:xfrm>
            <a:off x="585627" y="2604017"/>
            <a:ext cx="5434173" cy="3572945"/>
          </a:xfrm>
        </p:spPr>
        <p:txBody>
          <a:bodyPr/>
          <a:lstStyle/>
          <a:p>
            <a:pPr lvl="0"/>
            <a:r>
              <a:rPr lang="en-US" dirty="0"/>
              <a:t>Click to edit Master text styles</a:t>
            </a:r>
          </a:p>
        </p:txBody>
      </p:sp>
      <p:sp>
        <p:nvSpPr>
          <p:cNvPr id="4" name="Content Placeholder 3">
            <a:extLst>
              <a:ext uri="{FF2B5EF4-FFF2-40B4-BE49-F238E27FC236}">
                <a16:creationId xmlns:a16="http://schemas.microsoft.com/office/drawing/2014/main" id="{A523074A-490B-5CFB-6526-41E6947D9EF6}"/>
              </a:ext>
            </a:extLst>
          </p:cNvPr>
          <p:cNvSpPr>
            <a:spLocks noGrp="1"/>
          </p:cNvSpPr>
          <p:nvPr>
            <p:ph sz="half" idx="2"/>
          </p:nvPr>
        </p:nvSpPr>
        <p:spPr>
          <a:xfrm>
            <a:off x="6172200" y="2604017"/>
            <a:ext cx="5427324" cy="3572945"/>
          </a:xfrm>
        </p:spPr>
        <p:txBody>
          <a:bodyPr/>
          <a:lstStyle>
            <a:lvl2pPr>
              <a:buNone/>
              <a:defRPr/>
            </a:lvl2pPr>
          </a:lstStyle>
          <a:p>
            <a:pPr lvl="0"/>
            <a:r>
              <a:rPr lang="en-US" dirty="0"/>
              <a:t>Click to edit Master text styles</a:t>
            </a:r>
          </a:p>
        </p:txBody>
      </p:sp>
      <p:sp>
        <p:nvSpPr>
          <p:cNvPr id="5" name="Date Placeholder 4">
            <a:extLst>
              <a:ext uri="{FF2B5EF4-FFF2-40B4-BE49-F238E27FC236}">
                <a16:creationId xmlns:a16="http://schemas.microsoft.com/office/drawing/2014/main" id="{8B01D762-FE00-6BF4-6A26-68408F06E07D}"/>
              </a:ext>
            </a:extLst>
          </p:cNvPr>
          <p:cNvSpPr>
            <a:spLocks noGrp="1"/>
          </p:cNvSpPr>
          <p:nvPr>
            <p:ph type="dt" sz="half" idx="10"/>
          </p:nvPr>
        </p:nvSpPr>
        <p:spPr/>
        <p:txBody>
          <a:bodyPr/>
          <a:lstStyle/>
          <a:p>
            <a:fld id="{E9531609-58DA-194D-9E98-C19CF139AAFF}" type="datetime1">
              <a:rPr lang="en-US" smtClean="0"/>
              <a:t>6/25/26</a:t>
            </a:fld>
            <a:endParaRPr lang="en-US"/>
          </a:p>
        </p:txBody>
      </p:sp>
      <p:sp>
        <p:nvSpPr>
          <p:cNvPr id="6" name="Footer Placeholder 5">
            <a:extLst>
              <a:ext uri="{FF2B5EF4-FFF2-40B4-BE49-F238E27FC236}">
                <a16:creationId xmlns:a16="http://schemas.microsoft.com/office/drawing/2014/main" id="{DA7D76C5-CFED-7060-B4C1-DE0FC3A4262A}"/>
              </a:ext>
            </a:extLst>
          </p:cNvPr>
          <p:cNvSpPr>
            <a:spLocks noGrp="1"/>
          </p:cNvSpPr>
          <p:nvPr>
            <p:ph type="ftr" sz="quarter" idx="11"/>
          </p:nvPr>
        </p:nvSpPr>
        <p:spPr>
          <a:xfrm>
            <a:off x="4312577" y="6356350"/>
            <a:ext cx="5427324" cy="365125"/>
          </a:xfrm>
        </p:spPr>
        <p:txBody>
          <a:bodyPr/>
          <a:lstStyle/>
          <a:p>
            <a:r>
              <a:rPr lang="en-US"/>
              <a:t>Financing Ask Template</a:t>
            </a:r>
          </a:p>
        </p:txBody>
      </p:sp>
      <p:sp>
        <p:nvSpPr>
          <p:cNvPr id="7" name="Slide Number Placeholder 6">
            <a:extLst>
              <a:ext uri="{FF2B5EF4-FFF2-40B4-BE49-F238E27FC236}">
                <a16:creationId xmlns:a16="http://schemas.microsoft.com/office/drawing/2014/main" id="{1B1C6502-EFCF-E224-2F11-17AC17AC2707}"/>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9" name="Text Placeholder 2">
            <a:extLst>
              <a:ext uri="{FF2B5EF4-FFF2-40B4-BE49-F238E27FC236}">
                <a16:creationId xmlns:a16="http://schemas.microsoft.com/office/drawing/2014/main" id="{D1B40DC4-2E41-834B-6BE7-FB0BEC1992C5}"/>
              </a:ext>
            </a:extLst>
          </p:cNvPr>
          <p:cNvSpPr>
            <a:spLocks noGrp="1"/>
          </p:cNvSpPr>
          <p:nvPr>
            <p:ph type="body" idx="13"/>
          </p:nvPr>
        </p:nvSpPr>
        <p:spPr>
          <a:xfrm>
            <a:off x="585628" y="1578423"/>
            <a:ext cx="5427324" cy="8239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4">
            <a:extLst>
              <a:ext uri="{FF2B5EF4-FFF2-40B4-BE49-F238E27FC236}">
                <a16:creationId xmlns:a16="http://schemas.microsoft.com/office/drawing/2014/main" id="{0BB5C4F3-14E9-A674-2C7D-31997C991535}"/>
              </a:ext>
            </a:extLst>
          </p:cNvPr>
          <p:cNvSpPr>
            <a:spLocks noGrp="1"/>
          </p:cNvSpPr>
          <p:nvPr>
            <p:ph type="body" sz="quarter" idx="3"/>
          </p:nvPr>
        </p:nvSpPr>
        <p:spPr>
          <a:xfrm>
            <a:off x="6172200" y="1578423"/>
            <a:ext cx="5434172" cy="8239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Online Image Placeholder 10">
            <a:extLst>
              <a:ext uri="{FF2B5EF4-FFF2-40B4-BE49-F238E27FC236}">
                <a16:creationId xmlns:a16="http://schemas.microsoft.com/office/drawing/2014/main" id="{F4F50BB4-1258-163A-B4EA-02D417B48AAF}"/>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cxnSp>
        <p:nvCxnSpPr>
          <p:cNvPr id="14" name="Straight Connector 13">
            <a:extLst>
              <a:ext uri="{FF2B5EF4-FFF2-40B4-BE49-F238E27FC236}">
                <a16:creationId xmlns:a16="http://schemas.microsoft.com/office/drawing/2014/main" id="{F1174FC0-C6B1-AC3D-9BF3-04382B4AC3A3}"/>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513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2094B-7DD6-F2C2-E280-769A155E0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7919D9-C93A-ABA0-5D51-3347749503F6}"/>
              </a:ext>
            </a:extLst>
          </p:cNvPr>
          <p:cNvSpPr>
            <a:spLocks noGrp="1"/>
          </p:cNvSpPr>
          <p:nvPr>
            <p:ph type="dt" sz="half" idx="10"/>
          </p:nvPr>
        </p:nvSpPr>
        <p:spPr/>
        <p:txBody>
          <a:bodyPr/>
          <a:lstStyle/>
          <a:p>
            <a:fld id="{A10A8C7F-64BB-0241-ABB4-303B63737AEE}" type="datetime1">
              <a:rPr lang="en-US" smtClean="0"/>
              <a:t>6/25/26</a:t>
            </a:fld>
            <a:endParaRPr lang="en-US"/>
          </a:p>
        </p:txBody>
      </p:sp>
      <p:sp>
        <p:nvSpPr>
          <p:cNvPr id="4" name="Footer Placeholder 3">
            <a:extLst>
              <a:ext uri="{FF2B5EF4-FFF2-40B4-BE49-F238E27FC236}">
                <a16:creationId xmlns:a16="http://schemas.microsoft.com/office/drawing/2014/main" id="{17F991E4-9447-B3D0-11BA-1310AADE297C}"/>
              </a:ext>
            </a:extLst>
          </p:cNvPr>
          <p:cNvSpPr>
            <a:spLocks noGrp="1"/>
          </p:cNvSpPr>
          <p:nvPr>
            <p:ph type="ftr" sz="quarter" idx="11"/>
          </p:nvPr>
        </p:nvSpPr>
        <p:spPr/>
        <p:txBody>
          <a:bodyPr/>
          <a:lstStyle/>
          <a:p>
            <a:r>
              <a:rPr lang="en-US"/>
              <a:t>Financing Ask Template</a:t>
            </a:r>
          </a:p>
        </p:txBody>
      </p:sp>
      <p:sp>
        <p:nvSpPr>
          <p:cNvPr id="5" name="Slide Number Placeholder 4">
            <a:extLst>
              <a:ext uri="{FF2B5EF4-FFF2-40B4-BE49-F238E27FC236}">
                <a16:creationId xmlns:a16="http://schemas.microsoft.com/office/drawing/2014/main" id="{8C0FD1A5-5835-2D54-6CC8-5F94BC3B0D83}"/>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9" name="Online Image Placeholder 10">
            <a:extLst>
              <a:ext uri="{FF2B5EF4-FFF2-40B4-BE49-F238E27FC236}">
                <a16:creationId xmlns:a16="http://schemas.microsoft.com/office/drawing/2014/main" id="{DB9C86B7-D28A-0B3D-58F7-B8F73C610627}"/>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cxnSp>
        <p:nvCxnSpPr>
          <p:cNvPr id="10" name="Straight Connector 9">
            <a:extLst>
              <a:ext uri="{FF2B5EF4-FFF2-40B4-BE49-F238E27FC236}">
                <a16:creationId xmlns:a16="http://schemas.microsoft.com/office/drawing/2014/main" id="{EF546EE2-AC2B-BEE7-313E-F280521B5404}"/>
              </a:ext>
            </a:extLst>
          </p:cNvPr>
          <p:cNvCxnSpPr/>
          <p:nvPr userDrawn="1"/>
        </p:nvCxnSpPr>
        <p:spPr>
          <a:xfrm>
            <a:off x="585627" y="1376739"/>
            <a:ext cx="11020745" cy="0"/>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990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5CD72-D65F-9822-61B2-0FA71AD23DBE}"/>
              </a:ext>
            </a:extLst>
          </p:cNvPr>
          <p:cNvSpPr>
            <a:spLocks noGrp="1"/>
          </p:cNvSpPr>
          <p:nvPr>
            <p:ph type="dt" sz="half" idx="10"/>
          </p:nvPr>
        </p:nvSpPr>
        <p:spPr/>
        <p:txBody>
          <a:bodyPr/>
          <a:lstStyle/>
          <a:p>
            <a:fld id="{163297D7-AC1D-DA4D-93BB-546A81CD22F7}" type="datetime1">
              <a:rPr lang="en-US" smtClean="0"/>
              <a:t>6/25/26</a:t>
            </a:fld>
            <a:endParaRPr lang="en-US"/>
          </a:p>
        </p:txBody>
      </p:sp>
      <p:sp>
        <p:nvSpPr>
          <p:cNvPr id="3" name="Footer Placeholder 2">
            <a:extLst>
              <a:ext uri="{FF2B5EF4-FFF2-40B4-BE49-F238E27FC236}">
                <a16:creationId xmlns:a16="http://schemas.microsoft.com/office/drawing/2014/main" id="{8AEFE31D-BA45-F6D9-136E-CE418C26FC97}"/>
              </a:ext>
            </a:extLst>
          </p:cNvPr>
          <p:cNvSpPr>
            <a:spLocks noGrp="1"/>
          </p:cNvSpPr>
          <p:nvPr>
            <p:ph type="ftr" sz="quarter" idx="11"/>
          </p:nvPr>
        </p:nvSpPr>
        <p:spPr/>
        <p:txBody>
          <a:bodyPr/>
          <a:lstStyle/>
          <a:p>
            <a:r>
              <a:rPr lang="en-US"/>
              <a:t>Financing Ask Template</a:t>
            </a:r>
          </a:p>
        </p:txBody>
      </p:sp>
      <p:sp>
        <p:nvSpPr>
          <p:cNvPr id="4" name="Slide Number Placeholder 3">
            <a:extLst>
              <a:ext uri="{FF2B5EF4-FFF2-40B4-BE49-F238E27FC236}">
                <a16:creationId xmlns:a16="http://schemas.microsoft.com/office/drawing/2014/main" id="{D5E1BB44-EFA6-C452-B060-5F6450841504}"/>
              </a:ext>
            </a:extLst>
          </p:cNvPr>
          <p:cNvSpPr>
            <a:spLocks noGrp="1"/>
          </p:cNvSpPr>
          <p:nvPr>
            <p:ph type="sldNum" sz="quarter" idx="12"/>
          </p:nvPr>
        </p:nvSpPr>
        <p:spPr/>
        <p:txBody>
          <a:bodyPr/>
          <a:lstStyle/>
          <a:p>
            <a:fld id="{5901A64F-10B2-6A42-A132-AA5DA288C5AC}" type="slidenum">
              <a:rPr lang="en-US" smtClean="0"/>
              <a:t>‹#›</a:t>
            </a:fld>
            <a:endParaRPr lang="en-US"/>
          </a:p>
        </p:txBody>
      </p:sp>
      <p:sp>
        <p:nvSpPr>
          <p:cNvPr id="7" name="Online Image Placeholder 10">
            <a:extLst>
              <a:ext uri="{FF2B5EF4-FFF2-40B4-BE49-F238E27FC236}">
                <a16:creationId xmlns:a16="http://schemas.microsoft.com/office/drawing/2014/main" id="{92A741F0-901E-0277-3E4A-20FDF34FCABA}"/>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2705961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96C5A62-B625-4E4B-193E-DEA66DDECFF1}"/>
              </a:ext>
            </a:extLst>
          </p:cNvPr>
          <p:cNvSpPr>
            <a:spLocks noGrp="1"/>
          </p:cNvSpPr>
          <p:nvPr>
            <p:ph type="subTitle" idx="1"/>
          </p:nvPr>
        </p:nvSpPr>
        <p:spPr>
          <a:xfrm>
            <a:off x="585627" y="3602038"/>
            <a:ext cx="1102074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60E823-09CE-F200-8342-A32FA323F972}"/>
              </a:ext>
            </a:extLst>
          </p:cNvPr>
          <p:cNvSpPr>
            <a:spLocks noGrp="1"/>
          </p:cNvSpPr>
          <p:nvPr>
            <p:ph type="dt" sz="half" idx="10"/>
          </p:nvPr>
        </p:nvSpPr>
        <p:spPr>
          <a:xfrm>
            <a:off x="9986481" y="6356350"/>
            <a:ext cx="842481" cy="365125"/>
          </a:xfrm>
          <a:prstGeom prst="rect">
            <a:avLst/>
          </a:prstGeom>
        </p:spPr>
        <p:txBody>
          <a:bodyPr/>
          <a:lstStyle/>
          <a:p>
            <a:fld id="{1EB7FE72-F519-1640-94AA-087BF856DCD7}" type="datetime1">
              <a:rPr lang="en-US" smtClean="0"/>
              <a:t>6/25/26</a:t>
            </a:fld>
            <a:endParaRPr lang="en-US"/>
          </a:p>
        </p:txBody>
      </p:sp>
      <p:sp>
        <p:nvSpPr>
          <p:cNvPr id="5" name="Footer Placeholder 4">
            <a:extLst>
              <a:ext uri="{FF2B5EF4-FFF2-40B4-BE49-F238E27FC236}">
                <a16:creationId xmlns:a16="http://schemas.microsoft.com/office/drawing/2014/main" id="{49C1644D-45C5-66FD-FD8F-C28AF7D6EE45}"/>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6" name="Slide Number Placeholder 5">
            <a:extLst>
              <a:ext uri="{FF2B5EF4-FFF2-40B4-BE49-F238E27FC236}">
                <a16:creationId xmlns:a16="http://schemas.microsoft.com/office/drawing/2014/main" id="{048BE3FA-3EE3-83A2-E206-8B5D96560C55}"/>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sp>
        <p:nvSpPr>
          <p:cNvPr id="8" name="Title 7">
            <a:extLst>
              <a:ext uri="{FF2B5EF4-FFF2-40B4-BE49-F238E27FC236}">
                <a16:creationId xmlns:a16="http://schemas.microsoft.com/office/drawing/2014/main" id="{F74EEC94-2E0E-0FCB-967D-0122D538B63F}"/>
              </a:ext>
            </a:extLst>
          </p:cNvPr>
          <p:cNvSpPr>
            <a:spLocks noGrp="1"/>
          </p:cNvSpPr>
          <p:nvPr>
            <p:ph type="title"/>
          </p:nvPr>
        </p:nvSpPr>
        <p:spPr/>
        <p:txBody>
          <a:bodyPr/>
          <a:lstStyle/>
          <a:p>
            <a:r>
              <a:rPr lang="en-US"/>
              <a:t>Click to edit Master title style</a:t>
            </a:r>
          </a:p>
        </p:txBody>
      </p:sp>
      <p:sp>
        <p:nvSpPr>
          <p:cNvPr id="9" name="Online Image Placeholder 10">
            <a:extLst>
              <a:ext uri="{FF2B5EF4-FFF2-40B4-BE49-F238E27FC236}">
                <a16:creationId xmlns:a16="http://schemas.microsoft.com/office/drawing/2014/main" id="{96E8172E-106E-888E-0688-CE1B820ACBA4}"/>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4047945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95BC46"/>
        </a:solidFill>
        <a:effectLst/>
      </p:bgPr>
    </p:bg>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764A0A4E-7992-2F9F-8571-FD35057ADBBD}"/>
              </a:ext>
            </a:extLst>
          </p:cNvPr>
          <p:cNvSpPr/>
          <p:nvPr userDrawn="1"/>
        </p:nvSpPr>
        <p:spPr>
          <a:xfrm>
            <a:off x="1" y="0"/>
            <a:ext cx="9352739" cy="4882662"/>
          </a:xfrm>
          <a:custGeom>
            <a:avLst/>
            <a:gdLst>
              <a:gd name="csX0" fmla="*/ 0 w 9352739"/>
              <a:gd name="csY0" fmla="*/ 0 h 4882662"/>
              <a:gd name="csX1" fmla="*/ 9352739 w 9352739"/>
              <a:gd name="csY1" fmla="*/ 0 h 4882662"/>
              <a:gd name="csX2" fmla="*/ 9310453 w 9352739"/>
              <a:gd name="csY2" fmla="*/ 93534 h 4882662"/>
              <a:gd name="csX3" fmla="*/ 1689653 w 9352739"/>
              <a:gd name="csY3" fmla="*/ 4882662 h 4882662"/>
              <a:gd name="csX4" fmla="*/ 402115 w 9352739"/>
              <a:gd name="csY4" fmla="*/ 4785247 h 4882662"/>
              <a:gd name="csX5" fmla="*/ 0 w 9352739"/>
              <a:gd name="csY5" fmla="*/ 4713437 h 4882662"/>
            </a:gdLst>
            <a:ahLst/>
            <a:cxnLst>
              <a:cxn ang="0">
                <a:pos x="csX0" y="csY0"/>
              </a:cxn>
              <a:cxn ang="0">
                <a:pos x="csX1" y="csY1"/>
              </a:cxn>
              <a:cxn ang="0">
                <a:pos x="csX2" y="csY2"/>
              </a:cxn>
              <a:cxn ang="0">
                <a:pos x="csX3" y="csY3"/>
              </a:cxn>
              <a:cxn ang="0">
                <a:pos x="csX4" y="csY4"/>
              </a:cxn>
              <a:cxn ang="0">
                <a:pos x="csX5" y="csY5"/>
              </a:cxn>
            </a:cxnLst>
            <a:rect l="l" t="t" r="r" b="b"/>
            <a:pathLst>
              <a:path w="9352739" h="4882662">
                <a:moveTo>
                  <a:pt x="0" y="0"/>
                </a:moveTo>
                <a:lnTo>
                  <a:pt x="9352739" y="0"/>
                </a:lnTo>
                <a:lnTo>
                  <a:pt x="9310453" y="93534"/>
                </a:lnTo>
                <a:cubicBezTo>
                  <a:pt x="7945046" y="2927216"/>
                  <a:pt x="5045709" y="4882662"/>
                  <a:pt x="1689653" y="4882662"/>
                </a:cubicBezTo>
                <a:cubicBezTo>
                  <a:pt x="1251907" y="4882662"/>
                  <a:pt x="821931" y="4849394"/>
                  <a:pt x="402115" y="4785247"/>
                </a:cubicBezTo>
                <a:lnTo>
                  <a:pt x="0" y="4713437"/>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06B90BD-F27C-FF8E-B180-D65259CD3141}"/>
              </a:ext>
            </a:extLst>
          </p:cNvPr>
          <p:cNvSpPr>
            <a:spLocks noGrp="1"/>
          </p:cNvSpPr>
          <p:nvPr>
            <p:ph type="title"/>
          </p:nvPr>
        </p:nvSpPr>
        <p:spPr>
          <a:xfrm>
            <a:off x="4572000" y="3294823"/>
            <a:ext cx="7034372" cy="2852737"/>
          </a:xfrm>
          <a:noFill/>
        </p:spPr>
        <p:txBody>
          <a:bodyPr anchor="b"/>
          <a:lstStyle>
            <a:lvl1pPr algn="r">
              <a:defRPr sz="6000">
                <a:solidFill>
                  <a:schemeClr val="tx1"/>
                </a:solidFill>
              </a:defRPr>
            </a:lvl1pPr>
          </a:lstStyle>
          <a:p>
            <a:r>
              <a:rPr lang="en-US" dirty="0"/>
              <a:t>Click to edit Master title style</a:t>
            </a:r>
          </a:p>
        </p:txBody>
      </p:sp>
      <p:pic>
        <p:nvPicPr>
          <p:cNvPr id="13" name="Picture 12">
            <a:extLst>
              <a:ext uri="{FF2B5EF4-FFF2-40B4-BE49-F238E27FC236}">
                <a16:creationId xmlns:a16="http://schemas.microsoft.com/office/drawing/2014/main" id="{C3CDB83B-624C-C1E4-FAE6-3F41677578C2}"/>
              </a:ext>
            </a:extLst>
          </p:cNvPr>
          <p:cNvPicPr>
            <a:picLocks noChangeAspect="1"/>
          </p:cNvPicPr>
          <p:nvPr userDrawn="1"/>
        </p:nvPicPr>
        <p:blipFill>
          <a:blip r:embed="rId2"/>
          <a:stretch>
            <a:fillRect/>
          </a:stretch>
        </p:blipFill>
        <p:spPr>
          <a:xfrm>
            <a:off x="536714" y="528907"/>
            <a:ext cx="2305878" cy="916532"/>
          </a:xfrm>
          <a:prstGeom prst="rect">
            <a:avLst/>
          </a:prstGeom>
        </p:spPr>
      </p:pic>
      <p:pic>
        <p:nvPicPr>
          <p:cNvPr id="32" name="Graphic 31">
            <a:extLst>
              <a:ext uri="{FF2B5EF4-FFF2-40B4-BE49-F238E27FC236}">
                <a16:creationId xmlns:a16="http://schemas.microsoft.com/office/drawing/2014/main" id="{1805D3E9-DDD3-F56F-48E6-28FE5197410E}"/>
              </a:ext>
            </a:extLst>
          </p:cNvPr>
          <p:cNvPicPr>
            <a:picLocks noChangeAspect="1"/>
          </p:cNvPicPr>
          <p:nvPr userDrawn="1"/>
        </p:nvPicPr>
        <p:blipFill>
          <a:blip>
            <a:extLst>
              <a:ext uri="{96DAC541-7B7A-43D3-8B79-37D633B846F1}">
                <asvg:svgBlip xmlns:asvg="http://schemas.microsoft.com/office/drawing/2016/SVG/main" r:embed="rId3"/>
              </a:ext>
            </a:extLst>
          </a:blip>
          <a:srcRect l="10384" b="43963"/>
          <a:stretch>
            <a:fillRect/>
          </a:stretch>
        </p:blipFill>
        <p:spPr>
          <a:xfrm>
            <a:off x="1" y="5327650"/>
            <a:ext cx="6481011" cy="1530350"/>
          </a:xfrm>
          <a:custGeom>
            <a:avLst/>
            <a:gdLst>
              <a:gd name="csX0" fmla="*/ 0 w 6481011"/>
              <a:gd name="csY0" fmla="*/ 0 h 1530350"/>
              <a:gd name="csX1" fmla="*/ 6481011 w 6481011"/>
              <a:gd name="csY1" fmla="*/ 0 h 1530350"/>
              <a:gd name="csX2" fmla="*/ 6481011 w 6481011"/>
              <a:gd name="csY2" fmla="*/ 1530350 h 1530350"/>
              <a:gd name="csX3" fmla="*/ 0 w 6481011"/>
              <a:gd name="csY3" fmla="*/ 1530350 h 1530350"/>
            </a:gdLst>
            <a:ahLst/>
            <a:cxnLst>
              <a:cxn ang="0">
                <a:pos x="csX0" y="csY0"/>
              </a:cxn>
              <a:cxn ang="0">
                <a:pos x="csX1" y="csY1"/>
              </a:cxn>
              <a:cxn ang="0">
                <a:pos x="csX2" y="csY2"/>
              </a:cxn>
              <a:cxn ang="0">
                <a:pos x="csX3" y="csY3"/>
              </a:cxn>
            </a:cxnLst>
            <a:rect l="l" t="t" r="r" b="b"/>
            <a:pathLst>
              <a:path w="6481011" h="1530350">
                <a:moveTo>
                  <a:pt x="0" y="0"/>
                </a:moveTo>
                <a:lnTo>
                  <a:pt x="6481011" y="0"/>
                </a:lnTo>
                <a:lnTo>
                  <a:pt x="6481011" y="1530350"/>
                </a:lnTo>
                <a:lnTo>
                  <a:pt x="0" y="1530350"/>
                </a:lnTo>
                <a:close/>
              </a:path>
            </a:pathLst>
          </a:custGeom>
        </p:spPr>
      </p:pic>
      <p:grpSp>
        <p:nvGrpSpPr>
          <p:cNvPr id="37" name="Group 36">
            <a:extLst>
              <a:ext uri="{FF2B5EF4-FFF2-40B4-BE49-F238E27FC236}">
                <a16:creationId xmlns:a16="http://schemas.microsoft.com/office/drawing/2014/main" id="{F105B3DE-770D-024A-95B0-33AB7A16C80F}"/>
              </a:ext>
            </a:extLst>
          </p:cNvPr>
          <p:cNvGrpSpPr/>
          <p:nvPr userDrawn="1"/>
        </p:nvGrpSpPr>
        <p:grpSpPr>
          <a:xfrm>
            <a:off x="6828654" y="-2169"/>
            <a:ext cx="4777719" cy="4280835"/>
            <a:chOff x="6671600" y="98470"/>
            <a:chExt cx="4292559" cy="3846132"/>
          </a:xfrm>
        </p:grpSpPr>
        <p:sp>
          <p:nvSpPr>
            <p:cNvPr id="36" name="Oval 35">
              <a:extLst>
                <a:ext uri="{FF2B5EF4-FFF2-40B4-BE49-F238E27FC236}">
                  <a16:creationId xmlns:a16="http://schemas.microsoft.com/office/drawing/2014/main" id="{F745CE0D-FCAA-5C7E-C590-38DE5881910B}"/>
                </a:ext>
              </a:extLst>
            </p:cNvPr>
            <p:cNvSpPr/>
            <p:nvPr userDrawn="1"/>
          </p:nvSpPr>
          <p:spPr>
            <a:xfrm>
              <a:off x="6671600" y="3116687"/>
              <a:ext cx="4101970" cy="592428"/>
            </a:xfrm>
            <a:prstGeom prst="ellipse">
              <a:avLst/>
            </a:prstGeom>
            <a:solidFill>
              <a:schemeClr val="bg2">
                <a:alpha val="21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8E6CDF28-2F16-AE8D-AD06-54C20DA606C0}"/>
                </a:ext>
              </a:extLst>
            </p:cNvPr>
            <p:cNvPicPr>
              <a:picLocks noChangeAspect="1"/>
            </p:cNvPicPr>
            <p:nvPr userDrawn="1"/>
          </p:nvPicPr>
          <p:blipFill>
            <a:blip r:embed="rId4"/>
            <a:stretch>
              <a:fillRect/>
            </a:stretch>
          </p:blipFill>
          <p:spPr>
            <a:xfrm>
              <a:off x="6671601" y="98470"/>
              <a:ext cx="4292558" cy="3846132"/>
            </a:xfrm>
            <a:prstGeom prst="rect">
              <a:avLst/>
            </a:prstGeom>
          </p:spPr>
        </p:pic>
      </p:grpSp>
    </p:spTree>
    <p:extLst>
      <p:ext uri="{BB962C8B-B14F-4D97-AF65-F5344CB8AC3E}">
        <p14:creationId xmlns:p14="http://schemas.microsoft.com/office/powerpoint/2010/main" val="1300968098"/>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95BC4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B90BD-F27C-FF8E-B180-D65259CD3141}"/>
              </a:ext>
            </a:extLst>
          </p:cNvPr>
          <p:cNvSpPr>
            <a:spLocks noGrp="1"/>
          </p:cNvSpPr>
          <p:nvPr>
            <p:ph type="title"/>
          </p:nvPr>
        </p:nvSpPr>
        <p:spPr>
          <a:xfrm>
            <a:off x="4572000" y="2871744"/>
            <a:ext cx="7034372" cy="2852737"/>
          </a:xfrm>
          <a:noFill/>
        </p:spPr>
        <p:txBody>
          <a:bodyPr anchor="b"/>
          <a:lstStyle>
            <a:lvl1pPr algn="r">
              <a:defRPr sz="6000">
                <a:solidFill>
                  <a:schemeClr val="tx1"/>
                </a:solidFill>
              </a:defRPr>
            </a:lvl1pPr>
          </a:lstStyle>
          <a:p>
            <a:r>
              <a:rPr lang="en-US" dirty="0"/>
              <a:t>Click to edit Master title style</a:t>
            </a:r>
          </a:p>
        </p:txBody>
      </p:sp>
      <p:pic>
        <p:nvPicPr>
          <p:cNvPr id="3" name="Graphic 2">
            <a:extLst>
              <a:ext uri="{FF2B5EF4-FFF2-40B4-BE49-F238E27FC236}">
                <a16:creationId xmlns:a16="http://schemas.microsoft.com/office/drawing/2014/main" id="{713C8A00-B235-6EF6-1F83-BC4BF90D66D7}"/>
              </a:ext>
            </a:extLst>
          </p:cNvPr>
          <p:cNvPicPr>
            <a:picLocks noChangeAspect="1"/>
          </p:cNvPicPr>
          <p:nvPr userDrawn="1"/>
        </p:nvPicPr>
        <p:blipFill>
          <a:blip>
            <a:extLst>
              <a:ext uri="{96DAC541-7B7A-43D3-8B79-37D633B846F1}">
                <asvg:svgBlip xmlns:asvg="http://schemas.microsoft.com/office/drawing/2016/SVG/main" r:embed="rId2"/>
              </a:ext>
            </a:extLst>
          </a:blip>
          <a:srcRect l="10384" b="43963"/>
          <a:stretch>
            <a:fillRect/>
          </a:stretch>
        </p:blipFill>
        <p:spPr>
          <a:xfrm>
            <a:off x="1" y="5327650"/>
            <a:ext cx="6481011" cy="1530350"/>
          </a:xfrm>
          <a:custGeom>
            <a:avLst/>
            <a:gdLst>
              <a:gd name="csX0" fmla="*/ 0 w 6481011"/>
              <a:gd name="csY0" fmla="*/ 0 h 1530350"/>
              <a:gd name="csX1" fmla="*/ 6481011 w 6481011"/>
              <a:gd name="csY1" fmla="*/ 0 h 1530350"/>
              <a:gd name="csX2" fmla="*/ 6481011 w 6481011"/>
              <a:gd name="csY2" fmla="*/ 1530350 h 1530350"/>
              <a:gd name="csX3" fmla="*/ 0 w 6481011"/>
              <a:gd name="csY3" fmla="*/ 1530350 h 1530350"/>
            </a:gdLst>
            <a:ahLst/>
            <a:cxnLst>
              <a:cxn ang="0">
                <a:pos x="csX0" y="csY0"/>
              </a:cxn>
              <a:cxn ang="0">
                <a:pos x="csX1" y="csY1"/>
              </a:cxn>
              <a:cxn ang="0">
                <a:pos x="csX2" y="csY2"/>
              </a:cxn>
              <a:cxn ang="0">
                <a:pos x="csX3" y="csY3"/>
              </a:cxn>
            </a:cxnLst>
            <a:rect l="l" t="t" r="r" b="b"/>
            <a:pathLst>
              <a:path w="6481011" h="1530350">
                <a:moveTo>
                  <a:pt x="0" y="0"/>
                </a:moveTo>
                <a:lnTo>
                  <a:pt x="6481011" y="0"/>
                </a:lnTo>
                <a:lnTo>
                  <a:pt x="6481011" y="1530350"/>
                </a:lnTo>
                <a:lnTo>
                  <a:pt x="0" y="1530350"/>
                </a:lnTo>
                <a:close/>
              </a:path>
            </a:pathLst>
          </a:custGeom>
        </p:spPr>
      </p:pic>
    </p:spTree>
    <p:extLst>
      <p:ext uri="{BB962C8B-B14F-4D97-AF65-F5344CB8AC3E}">
        <p14:creationId xmlns:p14="http://schemas.microsoft.com/office/powerpoint/2010/main" val="97142879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p:txBody>
          <a:body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a:xfrm>
            <a:off x="9986481" y="6356350"/>
            <a:ext cx="842481" cy="365125"/>
          </a:xfrm>
          <a:prstGeom prst="rect">
            <a:avLst/>
          </a:prstGeom>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7" name="Straight Connector 6">
            <a:extLst>
              <a:ext uri="{FF2B5EF4-FFF2-40B4-BE49-F238E27FC236}">
                <a16:creationId xmlns:a16="http://schemas.microsoft.com/office/drawing/2014/main" id="{F930E3EB-5363-5A04-279E-88BBF349D46B}"/>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2" name="Online Image Placeholder 10">
            <a:extLst>
              <a:ext uri="{FF2B5EF4-FFF2-40B4-BE49-F238E27FC236}">
                <a16:creationId xmlns:a16="http://schemas.microsoft.com/office/drawing/2014/main" id="{CA8CA679-740C-7E54-F809-4FC46AC04D4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41900994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a:xfrm>
            <a:off x="585628" y="2092778"/>
            <a:ext cx="4305786" cy="3791271"/>
          </a:xfrm>
        </p:spPr>
        <p:txBody>
          <a:bodyPr/>
          <a:lstStyle>
            <a:lvl1pPr>
              <a:defRPr sz="1400"/>
            </a:lvl1p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a:xfrm>
            <a:off x="9986481" y="6356350"/>
            <a:ext cx="842481" cy="365125"/>
          </a:xfrm>
          <a:prstGeom prst="rect">
            <a:avLst/>
          </a:prstGeom>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7" name="Straight Connector 6">
            <a:extLst>
              <a:ext uri="{FF2B5EF4-FFF2-40B4-BE49-F238E27FC236}">
                <a16:creationId xmlns:a16="http://schemas.microsoft.com/office/drawing/2014/main" id="{F930E3EB-5363-5A04-279E-88BBF349D46B}"/>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2" name="Online Image Placeholder 10">
            <a:extLst>
              <a:ext uri="{FF2B5EF4-FFF2-40B4-BE49-F238E27FC236}">
                <a16:creationId xmlns:a16="http://schemas.microsoft.com/office/drawing/2014/main" id="{CA8CA679-740C-7E54-F809-4FC46AC04D4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
        <p:nvSpPr>
          <p:cNvPr id="8" name="Content Placeholder 2">
            <a:extLst>
              <a:ext uri="{FF2B5EF4-FFF2-40B4-BE49-F238E27FC236}">
                <a16:creationId xmlns:a16="http://schemas.microsoft.com/office/drawing/2014/main" id="{A8CA6EBA-D9BB-FF0F-1E0C-DA24A517298D}"/>
              </a:ext>
            </a:extLst>
          </p:cNvPr>
          <p:cNvSpPr>
            <a:spLocks noGrp="1"/>
          </p:cNvSpPr>
          <p:nvPr>
            <p:ph idx="15"/>
          </p:nvPr>
        </p:nvSpPr>
        <p:spPr>
          <a:xfrm>
            <a:off x="5072032" y="2092777"/>
            <a:ext cx="6527491" cy="1677557"/>
          </a:xfrm>
        </p:spPr>
        <p:txBody>
          <a:bodyPr/>
          <a:lstStyle>
            <a:lvl1pPr>
              <a:defRPr sz="1400"/>
            </a:lvl1pPr>
          </a:lstStyle>
          <a:p>
            <a:pPr lvl="0"/>
            <a:r>
              <a:rPr lang="en-US" dirty="0"/>
              <a:t>Click to edit Master text styles</a:t>
            </a:r>
          </a:p>
        </p:txBody>
      </p:sp>
      <p:sp>
        <p:nvSpPr>
          <p:cNvPr id="10" name="Content Placeholder 2">
            <a:extLst>
              <a:ext uri="{FF2B5EF4-FFF2-40B4-BE49-F238E27FC236}">
                <a16:creationId xmlns:a16="http://schemas.microsoft.com/office/drawing/2014/main" id="{4E04D223-3D7B-5FE5-35CB-0616D8139156}"/>
              </a:ext>
            </a:extLst>
          </p:cNvPr>
          <p:cNvSpPr>
            <a:spLocks noGrp="1"/>
          </p:cNvSpPr>
          <p:nvPr>
            <p:ph idx="16"/>
          </p:nvPr>
        </p:nvSpPr>
        <p:spPr>
          <a:xfrm>
            <a:off x="5072031" y="4236884"/>
            <a:ext cx="6527491" cy="1647172"/>
          </a:xfrm>
        </p:spPr>
        <p:txBody>
          <a:bodyPr/>
          <a:lstStyle>
            <a:lvl1pPr>
              <a:defRPr sz="1400"/>
            </a:lvl1pPr>
          </a:lstStyle>
          <a:p>
            <a:pPr lvl="0"/>
            <a:r>
              <a:rPr lang="en-US" dirty="0"/>
              <a:t>Click to edit Master text styles</a:t>
            </a:r>
          </a:p>
        </p:txBody>
      </p:sp>
      <p:sp>
        <p:nvSpPr>
          <p:cNvPr id="14" name="Text Placeholder 13">
            <a:extLst>
              <a:ext uri="{FF2B5EF4-FFF2-40B4-BE49-F238E27FC236}">
                <a16:creationId xmlns:a16="http://schemas.microsoft.com/office/drawing/2014/main" id="{FC19E0D1-D354-C0A1-C95F-A082A81A258C}"/>
              </a:ext>
            </a:extLst>
          </p:cNvPr>
          <p:cNvSpPr>
            <a:spLocks noGrp="1"/>
          </p:cNvSpPr>
          <p:nvPr>
            <p:ph type="body" sz="quarter" idx="17"/>
          </p:nvPr>
        </p:nvSpPr>
        <p:spPr>
          <a:xfrm>
            <a:off x="585788" y="1681414"/>
            <a:ext cx="4305300" cy="365124"/>
          </a:xfrm>
        </p:spPr>
        <p:txBody>
          <a:bodyPr/>
          <a:lstStyle>
            <a:lvl1pPr>
              <a:defRPr b="1"/>
            </a:lvl1pPr>
          </a:lstStyle>
          <a:p>
            <a:pPr lvl="0"/>
            <a:endParaRPr lang="en-US" dirty="0"/>
          </a:p>
        </p:txBody>
      </p:sp>
      <p:sp>
        <p:nvSpPr>
          <p:cNvPr id="15" name="Text Placeholder 13">
            <a:extLst>
              <a:ext uri="{FF2B5EF4-FFF2-40B4-BE49-F238E27FC236}">
                <a16:creationId xmlns:a16="http://schemas.microsoft.com/office/drawing/2014/main" id="{2BA0394B-42B1-6AD1-3722-6272D1C94B47}"/>
              </a:ext>
            </a:extLst>
          </p:cNvPr>
          <p:cNvSpPr>
            <a:spLocks noGrp="1"/>
          </p:cNvSpPr>
          <p:nvPr>
            <p:ph type="body" sz="quarter" idx="18"/>
          </p:nvPr>
        </p:nvSpPr>
        <p:spPr>
          <a:xfrm>
            <a:off x="5072030" y="1676940"/>
            <a:ext cx="6534181" cy="365124"/>
          </a:xfrm>
        </p:spPr>
        <p:txBody>
          <a:bodyPr/>
          <a:lstStyle>
            <a:lvl1pPr>
              <a:defRPr b="1"/>
            </a:lvl1pPr>
          </a:lstStyle>
          <a:p>
            <a:pPr lvl="0"/>
            <a:endParaRPr lang="en-US" dirty="0"/>
          </a:p>
        </p:txBody>
      </p:sp>
      <p:sp>
        <p:nvSpPr>
          <p:cNvPr id="16" name="Text Placeholder 13">
            <a:extLst>
              <a:ext uri="{FF2B5EF4-FFF2-40B4-BE49-F238E27FC236}">
                <a16:creationId xmlns:a16="http://schemas.microsoft.com/office/drawing/2014/main" id="{4E8F1593-283E-B195-AB93-EDDB02AB68A9}"/>
              </a:ext>
            </a:extLst>
          </p:cNvPr>
          <p:cNvSpPr>
            <a:spLocks noGrp="1"/>
          </p:cNvSpPr>
          <p:nvPr>
            <p:ph type="body" sz="quarter" idx="19"/>
          </p:nvPr>
        </p:nvSpPr>
        <p:spPr>
          <a:xfrm>
            <a:off x="5065341" y="3821047"/>
            <a:ext cx="6534181" cy="365124"/>
          </a:xfrm>
        </p:spPr>
        <p:txBody>
          <a:bodyPr/>
          <a:lstStyle>
            <a:lvl1pPr>
              <a:defRPr b="1"/>
            </a:lvl1pPr>
          </a:lstStyle>
          <a:p>
            <a:pPr lvl="0"/>
            <a:endParaRPr lang="en-US" dirty="0"/>
          </a:p>
        </p:txBody>
      </p:sp>
    </p:spTree>
    <p:extLst>
      <p:ext uri="{BB962C8B-B14F-4D97-AF65-F5344CB8AC3E}">
        <p14:creationId xmlns:p14="http://schemas.microsoft.com/office/powerpoint/2010/main" val="2596026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1920-16D0-174E-558E-447F1B5F70BB}"/>
              </a:ext>
            </a:extLst>
          </p:cNvPr>
          <p:cNvSpPr>
            <a:spLocks noGrp="1"/>
          </p:cNvSpPr>
          <p:nvPr>
            <p:ph type="title"/>
          </p:nvPr>
        </p:nvSpPr>
        <p:spPr/>
        <p:txBody>
          <a:bodyPr/>
          <a:lstStyle>
            <a:lvl1pPr>
              <a:defRPr sz="2600" b="1"/>
            </a:lvl1pPr>
          </a:lstStyle>
          <a:p>
            <a:r>
              <a:rPr lang="en-US" dirty="0"/>
              <a:t>Click to edit Master title style</a:t>
            </a:r>
          </a:p>
        </p:txBody>
      </p:sp>
      <p:sp>
        <p:nvSpPr>
          <p:cNvPr id="3" name="Content Placeholder 2">
            <a:extLst>
              <a:ext uri="{FF2B5EF4-FFF2-40B4-BE49-F238E27FC236}">
                <a16:creationId xmlns:a16="http://schemas.microsoft.com/office/drawing/2014/main" id="{2D79CEE8-82EE-1E18-73FF-C014DB8188D6}"/>
              </a:ext>
            </a:extLst>
          </p:cNvPr>
          <p:cNvSpPr>
            <a:spLocks noGrp="1"/>
          </p:cNvSpPr>
          <p:nvPr>
            <p:ph idx="1"/>
          </p:nvPr>
        </p:nvSpPr>
        <p:spPr>
          <a:xfrm>
            <a:off x="585627" y="1541130"/>
            <a:ext cx="7593869" cy="4635833"/>
          </a:xfrm>
        </p:spPr>
        <p:txBody>
          <a:bodyPr/>
          <a:lstStyle/>
          <a:p>
            <a:pPr lvl="0"/>
            <a:r>
              <a:rPr lang="en-US" dirty="0"/>
              <a:t>Click to edit Master text styles</a:t>
            </a:r>
          </a:p>
        </p:txBody>
      </p:sp>
      <p:sp>
        <p:nvSpPr>
          <p:cNvPr id="4" name="Date Placeholder 3">
            <a:extLst>
              <a:ext uri="{FF2B5EF4-FFF2-40B4-BE49-F238E27FC236}">
                <a16:creationId xmlns:a16="http://schemas.microsoft.com/office/drawing/2014/main" id="{CA37D0F2-8155-96FA-F4FE-AAED66809E21}"/>
              </a:ext>
            </a:extLst>
          </p:cNvPr>
          <p:cNvSpPr>
            <a:spLocks noGrp="1"/>
          </p:cNvSpPr>
          <p:nvPr>
            <p:ph type="dt" sz="half" idx="10"/>
          </p:nvPr>
        </p:nvSpPr>
        <p:spPr>
          <a:xfrm>
            <a:off x="9986481" y="6356350"/>
            <a:ext cx="842481" cy="365125"/>
          </a:xfrm>
          <a:prstGeom prst="rect">
            <a:avLst/>
          </a:prstGeom>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0DC07B3-8F2D-AC8D-43D0-F3963A135D31}"/>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6" name="Slide Number Placeholder 5">
            <a:extLst>
              <a:ext uri="{FF2B5EF4-FFF2-40B4-BE49-F238E27FC236}">
                <a16:creationId xmlns:a16="http://schemas.microsoft.com/office/drawing/2014/main" id="{AEDC1F29-A5D7-13C1-0F1E-B7EB6BDF880B}"/>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7" name="Straight Connector 6">
            <a:extLst>
              <a:ext uri="{FF2B5EF4-FFF2-40B4-BE49-F238E27FC236}">
                <a16:creationId xmlns:a16="http://schemas.microsoft.com/office/drawing/2014/main" id="{F930E3EB-5363-5A04-279E-88BBF349D46B}"/>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9" name="Online Image Placeholder 8">
            <a:extLst>
              <a:ext uri="{FF2B5EF4-FFF2-40B4-BE49-F238E27FC236}">
                <a16:creationId xmlns:a16="http://schemas.microsoft.com/office/drawing/2014/main" id="{530A5228-A154-FCE8-DE5A-18FB465B802F}"/>
              </a:ext>
            </a:extLst>
          </p:cNvPr>
          <p:cNvSpPr>
            <a:spLocks noGrp="1"/>
          </p:cNvSpPr>
          <p:nvPr>
            <p:ph type="clipArt" sz="quarter" idx="13" hasCustomPrompt="1"/>
          </p:nvPr>
        </p:nvSpPr>
        <p:spPr>
          <a:xfrm>
            <a:off x="8285967" y="1541463"/>
            <a:ext cx="3320246" cy="4635500"/>
          </a:xfrm>
          <a:noFill/>
        </p:spPr>
        <p:txBody>
          <a:bodyPr/>
          <a:lstStyle>
            <a:lvl1pPr>
              <a:defRPr lang="en-US" sz="1200" b="0" i="0" u="none" strike="noStrike" smtClean="0">
                <a:solidFill>
                  <a:schemeClr val="bg1">
                    <a:lumMod val="50000"/>
                  </a:schemeClr>
                </a:solidFill>
                <a:effectLst/>
              </a:defRPr>
            </a:lvl1pPr>
          </a:lstStyle>
          <a:p>
            <a:r>
              <a:rPr lang="en-US" dirty="0"/>
              <a:t>[if available, provide a rendering or image to demonstrate your vision for one of the projects]</a:t>
            </a:r>
          </a:p>
        </p:txBody>
      </p:sp>
      <p:sp>
        <p:nvSpPr>
          <p:cNvPr id="13" name="Online Image Placeholder 10">
            <a:extLst>
              <a:ext uri="{FF2B5EF4-FFF2-40B4-BE49-F238E27FC236}">
                <a16:creationId xmlns:a16="http://schemas.microsoft.com/office/drawing/2014/main" id="{150B8348-819E-C588-552F-0CC51365C7E9}"/>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1749011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4976-8433-463D-FC0E-4FBE86394B3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A521EE2-9437-0568-41A4-37EFC2A8ACBD}"/>
              </a:ext>
            </a:extLst>
          </p:cNvPr>
          <p:cNvSpPr>
            <a:spLocks noGrp="1"/>
          </p:cNvSpPr>
          <p:nvPr>
            <p:ph sz="half" idx="1"/>
          </p:nvPr>
        </p:nvSpPr>
        <p:spPr>
          <a:xfrm>
            <a:off x="585627" y="1582226"/>
            <a:ext cx="5434173" cy="4594737"/>
          </a:xfrm>
        </p:spPr>
        <p:txBody>
          <a:bodyPr/>
          <a:lstStyle/>
          <a:p>
            <a:pPr lvl="0"/>
            <a:r>
              <a:rPr lang="en-US" dirty="0"/>
              <a:t>Click to edit Master text styles</a:t>
            </a:r>
          </a:p>
        </p:txBody>
      </p:sp>
      <p:sp>
        <p:nvSpPr>
          <p:cNvPr id="4" name="Content Placeholder 3">
            <a:extLst>
              <a:ext uri="{FF2B5EF4-FFF2-40B4-BE49-F238E27FC236}">
                <a16:creationId xmlns:a16="http://schemas.microsoft.com/office/drawing/2014/main" id="{A523074A-490B-5CFB-6526-41E6947D9EF6}"/>
              </a:ext>
            </a:extLst>
          </p:cNvPr>
          <p:cNvSpPr>
            <a:spLocks noGrp="1"/>
          </p:cNvSpPr>
          <p:nvPr>
            <p:ph sz="half" idx="2"/>
          </p:nvPr>
        </p:nvSpPr>
        <p:spPr>
          <a:xfrm>
            <a:off x="6172200" y="1582226"/>
            <a:ext cx="5427324" cy="4594737"/>
          </a:xfrm>
        </p:spPr>
        <p:txBody>
          <a:bodyPr/>
          <a:lstStyle>
            <a:lvl2pPr>
              <a:buNone/>
              <a:defRPr/>
            </a:lvl2pPr>
          </a:lstStyle>
          <a:p>
            <a:pPr lvl="0"/>
            <a:r>
              <a:rPr lang="en-US" dirty="0"/>
              <a:t>Click to edit Master text styles</a:t>
            </a:r>
          </a:p>
          <a:p>
            <a:pPr lvl="1"/>
            <a:endParaRPr lang="en-US" dirty="0"/>
          </a:p>
        </p:txBody>
      </p:sp>
      <p:sp>
        <p:nvSpPr>
          <p:cNvPr id="5" name="Date Placeholder 4">
            <a:extLst>
              <a:ext uri="{FF2B5EF4-FFF2-40B4-BE49-F238E27FC236}">
                <a16:creationId xmlns:a16="http://schemas.microsoft.com/office/drawing/2014/main" id="{8B01D762-FE00-6BF4-6A26-68408F06E07D}"/>
              </a:ext>
            </a:extLst>
          </p:cNvPr>
          <p:cNvSpPr>
            <a:spLocks noGrp="1"/>
          </p:cNvSpPr>
          <p:nvPr>
            <p:ph type="dt" sz="half" idx="10"/>
          </p:nvPr>
        </p:nvSpPr>
        <p:spPr>
          <a:xfrm>
            <a:off x="9986481" y="6356350"/>
            <a:ext cx="842481" cy="365125"/>
          </a:xfrm>
          <a:prstGeom prst="rect">
            <a:avLst/>
          </a:prstGeom>
        </p:spPr>
        <p:txBody>
          <a:bodyPr/>
          <a:lstStyle/>
          <a:p>
            <a:fld id="{F890D47C-3BCD-6D47-A531-DAC01942D0ED}" type="datetime1">
              <a:rPr lang="en-US" smtClean="0"/>
              <a:t>6/25/26</a:t>
            </a:fld>
            <a:endParaRPr lang="en-US"/>
          </a:p>
        </p:txBody>
      </p:sp>
      <p:sp>
        <p:nvSpPr>
          <p:cNvPr id="6" name="Footer Placeholder 5">
            <a:extLst>
              <a:ext uri="{FF2B5EF4-FFF2-40B4-BE49-F238E27FC236}">
                <a16:creationId xmlns:a16="http://schemas.microsoft.com/office/drawing/2014/main" id="{DA7D76C5-CFED-7060-B4C1-DE0FC3A4262A}"/>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7" name="Slide Number Placeholder 6">
            <a:extLst>
              <a:ext uri="{FF2B5EF4-FFF2-40B4-BE49-F238E27FC236}">
                <a16:creationId xmlns:a16="http://schemas.microsoft.com/office/drawing/2014/main" id="{1B1C6502-EFCF-E224-2F11-17AC17AC2707}"/>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8" name="Straight Connector 7">
            <a:extLst>
              <a:ext uri="{FF2B5EF4-FFF2-40B4-BE49-F238E27FC236}">
                <a16:creationId xmlns:a16="http://schemas.microsoft.com/office/drawing/2014/main" id="{C1F030FE-1B86-6093-C039-D0E33BE02C66}"/>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2" name="Online Image Placeholder 10">
            <a:extLst>
              <a:ext uri="{FF2B5EF4-FFF2-40B4-BE49-F238E27FC236}">
                <a16:creationId xmlns:a16="http://schemas.microsoft.com/office/drawing/2014/main" id="{1FBFEC88-E63C-D71A-24C9-9EE450F41DF1}"/>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42309735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64976-8433-463D-FC0E-4FBE86394B3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521EE2-9437-0568-41A4-37EFC2A8ACBD}"/>
              </a:ext>
            </a:extLst>
          </p:cNvPr>
          <p:cNvSpPr>
            <a:spLocks noGrp="1"/>
          </p:cNvSpPr>
          <p:nvPr>
            <p:ph sz="half" idx="1"/>
          </p:nvPr>
        </p:nvSpPr>
        <p:spPr>
          <a:xfrm>
            <a:off x="585627" y="2604017"/>
            <a:ext cx="5434173" cy="3572945"/>
          </a:xfrm>
        </p:spPr>
        <p:txBody>
          <a:bodyPr/>
          <a:lstStyle/>
          <a:p>
            <a:pPr lvl="0"/>
            <a:r>
              <a:rPr lang="en-US" dirty="0"/>
              <a:t>Click to edit Master text styles</a:t>
            </a:r>
          </a:p>
        </p:txBody>
      </p:sp>
      <p:sp>
        <p:nvSpPr>
          <p:cNvPr id="4" name="Content Placeholder 3">
            <a:extLst>
              <a:ext uri="{FF2B5EF4-FFF2-40B4-BE49-F238E27FC236}">
                <a16:creationId xmlns:a16="http://schemas.microsoft.com/office/drawing/2014/main" id="{A523074A-490B-5CFB-6526-41E6947D9EF6}"/>
              </a:ext>
            </a:extLst>
          </p:cNvPr>
          <p:cNvSpPr>
            <a:spLocks noGrp="1"/>
          </p:cNvSpPr>
          <p:nvPr>
            <p:ph sz="half" idx="2"/>
          </p:nvPr>
        </p:nvSpPr>
        <p:spPr>
          <a:xfrm>
            <a:off x="6172200" y="2604017"/>
            <a:ext cx="5427324" cy="3572945"/>
          </a:xfrm>
        </p:spPr>
        <p:txBody>
          <a:bodyPr/>
          <a:lstStyle>
            <a:lvl2pPr>
              <a:buNone/>
              <a:defRPr/>
            </a:lvl2pPr>
          </a:lstStyle>
          <a:p>
            <a:pPr lvl="0"/>
            <a:r>
              <a:rPr lang="en-US" dirty="0"/>
              <a:t>Click to edit Master text styles</a:t>
            </a:r>
          </a:p>
        </p:txBody>
      </p:sp>
      <p:sp>
        <p:nvSpPr>
          <p:cNvPr id="5" name="Date Placeholder 4">
            <a:extLst>
              <a:ext uri="{FF2B5EF4-FFF2-40B4-BE49-F238E27FC236}">
                <a16:creationId xmlns:a16="http://schemas.microsoft.com/office/drawing/2014/main" id="{8B01D762-FE00-6BF4-6A26-68408F06E07D}"/>
              </a:ext>
            </a:extLst>
          </p:cNvPr>
          <p:cNvSpPr>
            <a:spLocks noGrp="1"/>
          </p:cNvSpPr>
          <p:nvPr>
            <p:ph type="dt" sz="half" idx="10"/>
          </p:nvPr>
        </p:nvSpPr>
        <p:spPr>
          <a:xfrm>
            <a:off x="9986481" y="6356350"/>
            <a:ext cx="842481" cy="365125"/>
          </a:xfrm>
          <a:prstGeom prst="rect">
            <a:avLst/>
          </a:prstGeom>
        </p:spPr>
        <p:txBody>
          <a:bodyPr/>
          <a:lstStyle/>
          <a:p>
            <a:fld id="{E9531609-58DA-194D-9E98-C19CF139AAFF}" type="datetime1">
              <a:rPr lang="en-US" smtClean="0"/>
              <a:t>6/25/26</a:t>
            </a:fld>
            <a:endParaRPr lang="en-US"/>
          </a:p>
        </p:txBody>
      </p:sp>
      <p:sp>
        <p:nvSpPr>
          <p:cNvPr id="6" name="Footer Placeholder 5">
            <a:extLst>
              <a:ext uri="{FF2B5EF4-FFF2-40B4-BE49-F238E27FC236}">
                <a16:creationId xmlns:a16="http://schemas.microsoft.com/office/drawing/2014/main" id="{DA7D76C5-CFED-7060-B4C1-DE0FC3A4262A}"/>
              </a:ext>
            </a:extLst>
          </p:cNvPr>
          <p:cNvSpPr>
            <a:spLocks noGrp="1"/>
          </p:cNvSpPr>
          <p:nvPr>
            <p:ph type="ftr" sz="quarter" idx="11"/>
          </p:nvPr>
        </p:nvSpPr>
        <p:spPr>
          <a:xfrm>
            <a:off x="4312577" y="6356350"/>
            <a:ext cx="5427324" cy="365125"/>
          </a:xfrm>
          <a:prstGeom prst="rect">
            <a:avLst/>
          </a:prstGeom>
        </p:spPr>
        <p:txBody>
          <a:bodyPr/>
          <a:lstStyle/>
          <a:p>
            <a:r>
              <a:rPr lang="en-US"/>
              <a:t>Financing Ask Template</a:t>
            </a:r>
          </a:p>
        </p:txBody>
      </p:sp>
      <p:sp>
        <p:nvSpPr>
          <p:cNvPr id="7" name="Slide Number Placeholder 6">
            <a:extLst>
              <a:ext uri="{FF2B5EF4-FFF2-40B4-BE49-F238E27FC236}">
                <a16:creationId xmlns:a16="http://schemas.microsoft.com/office/drawing/2014/main" id="{1B1C6502-EFCF-E224-2F11-17AC17AC2707}"/>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8" name="Straight Connector 7">
            <a:extLst>
              <a:ext uri="{FF2B5EF4-FFF2-40B4-BE49-F238E27FC236}">
                <a16:creationId xmlns:a16="http://schemas.microsoft.com/office/drawing/2014/main" id="{C1F030FE-1B86-6093-C039-D0E33BE02C66}"/>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9" name="Text Placeholder 2">
            <a:extLst>
              <a:ext uri="{FF2B5EF4-FFF2-40B4-BE49-F238E27FC236}">
                <a16:creationId xmlns:a16="http://schemas.microsoft.com/office/drawing/2014/main" id="{D1B40DC4-2E41-834B-6BE7-FB0BEC1992C5}"/>
              </a:ext>
            </a:extLst>
          </p:cNvPr>
          <p:cNvSpPr>
            <a:spLocks noGrp="1"/>
          </p:cNvSpPr>
          <p:nvPr>
            <p:ph type="body" idx="13"/>
          </p:nvPr>
        </p:nvSpPr>
        <p:spPr>
          <a:xfrm>
            <a:off x="585628" y="1578423"/>
            <a:ext cx="5427324" cy="8239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4">
            <a:extLst>
              <a:ext uri="{FF2B5EF4-FFF2-40B4-BE49-F238E27FC236}">
                <a16:creationId xmlns:a16="http://schemas.microsoft.com/office/drawing/2014/main" id="{0BB5C4F3-14E9-A674-2C7D-31997C991535}"/>
              </a:ext>
            </a:extLst>
          </p:cNvPr>
          <p:cNvSpPr>
            <a:spLocks noGrp="1"/>
          </p:cNvSpPr>
          <p:nvPr>
            <p:ph type="body" sz="quarter" idx="3"/>
          </p:nvPr>
        </p:nvSpPr>
        <p:spPr>
          <a:xfrm>
            <a:off x="6172200" y="1578423"/>
            <a:ext cx="5434172" cy="8239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Online Image Placeholder 10">
            <a:extLst>
              <a:ext uri="{FF2B5EF4-FFF2-40B4-BE49-F238E27FC236}">
                <a16:creationId xmlns:a16="http://schemas.microsoft.com/office/drawing/2014/main" id="{F4F50BB4-1258-163A-B4EA-02D417B48AAF}"/>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4160434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2094B-7DD6-F2C2-E280-769A155E0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E7919D9-C93A-ABA0-5D51-3347749503F6}"/>
              </a:ext>
            </a:extLst>
          </p:cNvPr>
          <p:cNvSpPr>
            <a:spLocks noGrp="1"/>
          </p:cNvSpPr>
          <p:nvPr>
            <p:ph type="dt" sz="half" idx="10"/>
          </p:nvPr>
        </p:nvSpPr>
        <p:spPr>
          <a:xfrm>
            <a:off x="9986481" y="6356350"/>
            <a:ext cx="842481" cy="365125"/>
          </a:xfrm>
          <a:prstGeom prst="rect">
            <a:avLst/>
          </a:prstGeom>
        </p:spPr>
        <p:txBody>
          <a:bodyPr/>
          <a:lstStyle/>
          <a:p>
            <a:fld id="{A10A8C7F-64BB-0241-ABB4-303B63737AEE}" type="datetime1">
              <a:rPr lang="en-US" smtClean="0"/>
              <a:t>6/25/26</a:t>
            </a:fld>
            <a:endParaRPr lang="en-US"/>
          </a:p>
        </p:txBody>
      </p:sp>
      <p:sp>
        <p:nvSpPr>
          <p:cNvPr id="4" name="Footer Placeholder 3">
            <a:extLst>
              <a:ext uri="{FF2B5EF4-FFF2-40B4-BE49-F238E27FC236}">
                <a16:creationId xmlns:a16="http://schemas.microsoft.com/office/drawing/2014/main" id="{17F991E4-9447-B3D0-11BA-1310AADE297C}"/>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5" name="Slide Number Placeholder 4">
            <a:extLst>
              <a:ext uri="{FF2B5EF4-FFF2-40B4-BE49-F238E27FC236}">
                <a16:creationId xmlns:a16="http://schemas.microsoft.com/office/drawing/2014/main" id="{8C0FD1A5-5835-2D54-6CC8-5F94BC3B0D83}"/>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cxnSp>
        <p:nvCxnSpPr>
          <p:cNvPr id="6" name="Straight Connector 5">
            <a:extLst>
              <a:ext uri="{FF2B5EF4-FFF2-40B4-BE49-F238E27FC236}">
                <a16:creationId xmlns:a16="http://schemas.microsoft.com/office/drawing/2014/main" id="{4939AEDA-3DAF-4BCA-DAED-A17F0503515A}"/>
              </a:ext>
            </a:extLst>
          </p:cNvPr>
          <p:cNvCxnSpPr/>
          <p:nvPr userDrawn="1"/>
        </p:nvCxnSpPr>
        <p:spPr>
          <a:xfrm>
            <a:off x="585627" y="1376739"/>
            <a:ext cx="11020745" cy="0"/>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9" name="Online Image Placeholder 10">
            <a:extLst>
              <a:ext uri="{FF2B5EF4-FFF2-40B4-BE49-F238E27FC236}">
                <a16:creationId xmlns:a16="http://schemas.microsoft.com/office/drawing/2014/main" id="{DB9C86B7-D28A-0B3D-58F7-B8F73C610627}"/>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17111677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5CD72-D65F-9822-61B2-0FA71AD23DBE}"/>
              </a:ext>
            </a:extLst>
          </p:cNvPr>
          <p:cNvSpPr>
            <a:spLocks noGrp="1"/>
          </p:cNvSpPr>
          <p:nvPr>
            <p:ph type="dt" sz="half" idx="10"/>
          </p:nvPr>
        </p:nvSpPr>
        <p:spPr>
          <a:xfrm>
            <a:off x="9986481" y="6356350"/>
            <a:ext cx="842481" cy="365125"/>
          </a:xfrm>
          <a:prstGeom prst="rect">
            <a:avLst/>
          </a:prstGeom>
        </p:spPr>
        <p:txBody>
          <a:bodyPr/>
          <a:lstStyle/>
          <a:p>
            <a:fld id="{163297D7-AC1D-DA4D-93BB-546A81CD22F7}" type="datetime1">
              <a:rPr lang="en-US" smtClean="0"/>
              <a:t>6/25/26</a:t>
            </a:fld>
            <a:endParaRPr lang="en-US"/>
          </a:p>
        </p:txBody>
      </p:sp>
      <p:sp>
        <p:nvSpPr>
          <p:cNvPr id="3" name="Footer Placeholder 2">
            <a:extLst>
              <a:ext uri="{FF2B5EF4-FFF2-40B4-BE49-F238E27FC236}">
                <a16:creationId xmlns:a16="http://schemas.microsoft.com/office/drawing/2014/main" id="{8AEFE31D-BA45-F6D9-136E-CE418C26FC97}"/>
              </a:ext>
            </a:extLst>
          </p:cNvPr>
          <p:cNvSpPr>
            <a:spLocks noGrp="1"/>
          </p:cNvSpPr>
          <p:nvPr>
            <p:ph type="ftr" sz="quarter" idx="11"/>
          </p:nvPr>
        </p:nvSpPr>
        <p:spPr>
          <a:xfrm>
            <a:off x="4315149" y="6356350"/>
            <a:ext cx="5424752" cy="365125"/>
          </a:xfrm>
          <a:prstGeom prst="rect">
            <a:avLst/>
          </a:prstGeom>
        </p:spPr>
        <p:txBody>
          <a:bodyPr/>
          <a:lstStyle/>
          <a:p>
            <a:r>
              <a:rPr lang="en-US"/>
              <a:t>Financing Ask Template</a:t>
            </a:r>
          </a:p>
        </p:txBody>
      </p:sp>
      <p:sp>
        <p:nvSpPr>
          <p:cNvPr id="4" name="Slide Number Placeholder 3">
            <a:extLst>
              <a:ext uri="{FF2B5EF4-FFF2-40B4-BE49-F238E27FC236}">
                <a16:creationId xmlns:a16="http://schemas.microsoft.com/office/drawing/2014/main" id="{D5E1BB44-EFA6-C452-B060-5F6450841504}"/>
              </a:ext>
            </a:extLst>
          </p:cNvPr>
          <p:cNvSpPr>
            <a:spLocks noGrp="1"/>
          </p:cNvSpPr>
          <p:nvPr>
            <p:ph type="sldNum" sz="quarter" idx="12"/>
          </p:nvPr>
        </p:nvSpPr>
        <p:spPr>
          <a:xfrm>
            <a:off x="11075542" y="6356350"/>
            <a:ext cx="530830" cy="365125"/>
          </a:xfrm>
          <a:prstGeom prst="rect">
            <a:avLst/>
          </a:prstGeom>
        </p:spPr>
        <p:txBody>
          <a:bodyPr/>
          <a:lstStyle/>
          <a:p>
            <a:fld id="{5901A64F-10B2-6A42-A132-AA5DA288C5AC}" type="slidenum">
              <a:rPr lang="en-US" smtClean="0"/>
              <a:t>‹#›</a:t>
            </a:fld>
            <a:endParaRPr lang="en-US"/>
          </a:p>
        </p:txBody>
      </p:sp>
      <p:sp>
        <p:nvSpPr>
          <p:cNvPr id="7" name="Online Image Placeholder 10">
            <a:extLst>
              <a:ext uri="{FF2B5EF4-FFF2-40B4-BE49-F238E27FC236}">
                <a16:creationId xmlns:a16="http://schemas.microsoft.com/office/drawing/2014/main" id="{92A741F0-901E-0277-3E4A-20FDF34FCABA}"/>
              </a:ext>
            </a:extLst>
          </p:cNvPr>
          <p:cNvSpPr>
            <a:spLocks noGrp="1"/>
          </p:cNvSpPr>
          <p:nvPr>
            <p:ph type="clipArt" sz="quarter" idx="14" hasCustomPrompt="1"/>
          </p:nvPr>
        </p:nvSpPr>
        <p:spPr>
          <a:xfrm>
            <a:off x="585787" y="6341353"/>
            <a:ext cx="3534150" cy="380122"/>
          </a:xfrm>
        </p:spPr>
        <p:txBody>
          <a:bodyPr anchor="ctr"/>
          <a:lstStyle>
            <a:lvl1pPr algn="l">
              <a:defRPr sz="1200">
                <a:solidFill>
                  <a:schemeClr val="bg1">
                    <a:lumMod val="50000"/>
                  </a:schemeClr>
                </a:solidFill>
              </a:defRPr>
            </a:lvl1pPr>
          </a:lstStyle>
          <a:p>
            <a:r>
              <a:rPr lang="en-US" dirty="0"/>
              <a:t>Your logo</a:t>
            </a:r>
          </a:p>
        </p:txBody>
      </p:sp>
    </p:spTree>
    <p:extLst>
      <p:ext uri="{BB962C8B-B14F-4D97-AF65-F5344CB8AC3E}">
        <p14:creationId xmlns:p14="http://schemas.microsoft.com/office/powerpoint/2010/main" val="1184710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38930A-B61F-811D-C5F4-28EBBECBBB6A}"/>
              </a:ext>
            </a:extLst>
          </p:cNvPr>
          <p:cNvSpPr>
            <a:spLocks noGrp="1"/>
          </p:cNvSpPr>
          <p:nvPr>
            <p:ph type="title"/>
          </p:nvPr>
        </p:nvSpPr>
        <p:spPr>
          <a:xfrm>
            <a:off x="585627" y="365126"/>
            <a:ext cx="11013897" cy="101161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964E3-250E-F4BA-54A0-B513067F3B13}"/>
              </a:ext>
            </a:extLst>
          </p:cNvPr>
          <p:cNvSpPr>
            <a:spLocks noGrp="1"/>
          </p:cNvSpPr>
          <p:nvPr>
            <p:ph type="body" idx="1"/>
          </p:nvPr>
        </p:nvSpPr>
        <p:spPr>
          <a:xfrm>
            <a:off x="585627" y="1541130"/>
            <a:ext cx="11013897" cy="4635833"/>
          </a:xfrm>
          <a:prstGeom prst="rect">
            <a:avLst/>
          </a:prstGeom>
        </p:spPr>
        <p:txBody>
          <a:bodyPr vert="horz" lIns="91440" tIns="45720" rIns="91440" bIns="45720" rtlCol="0">
            <a:normAutofit/>
          </a:bodyPr>
          <a:lstStyle/>
          <a:p>
            <a:pPr lvl="0"/>
            <a:endParaRPr lang="en-US" dirty="0"/>
          </a:p>
        </p:txBody>
      </p:sp>
      <p:sp>
        <p:nvSpPr>
          <p:cNvPr id="4" name="Date Placeholder 3">
            <a:extLst>
              <a:ext uri="{FF2B5EF4-FFF2-40B4-BE49-F238E27FC236}">
                <a16:creationId xmlns:a16="http://schemas.microsoft.com/office/drawing/2014/main" id="{01122C81-4788-0F88-0451-F3FEE9A7623D}"/>
              </a:ext>
            </a:extLst>
          </p:cNvPr>
          <p:cNvSpPr>
            <a:spLocks noGrp="1"/>
          </p:cNvSpPr>
          <p:nvPr>
            <p:ph type="dt" sz="half" idx="2"/>
          </p:nvPr>
        </p:nvSpPr>
        <p:spPr>
          <a:xfrm>
            <a:off x="9986481" y="6356350"/>
            <a:ext cx="842481"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r"/>
            <a:fld id="{D8FCD5B6-B866-0B4D-B8A5-E396666A1E2C}" type="datetime1">
              <a:rPr lang="en-US" smtClean="0"/>
              <a:t>6/25/26</a:t>
            </a:fld>
            <a:endParaRPr lang="en-US"/>
          </a:p>
        </p:txBody>
      </p:sp>
      <p:sp>
        <p:nvSpPr>
          <p:cNvPr id="5" name="Footer Placeholder 4">
            <a:extLst>
              <a:ext uri="{FF2B5EF4-FFF2-40B4-BE49-F238E27FC236}">
                <a16:creationId xmlns:a16="http://schemas.microsoft.com/office/drawing/2014/main" id="{7D4E12E6-1CC4-1591-218D-F178BC5F5597}"/>
              </a:ext>
            </a:extLst>
          </p:cNvPr>
          <p:cNvSpPr>
            <a:spLocks noGrp="1"/>
          </p:cNvSpPr>
          <p:nvPr>
            <p:ph type="ftr" sz="quarter" idx="3"/>
          </p:nvPr>
        </p:nvSpPr>
        <p:spPr>
          <a:xfrm>
            <a:off x="4315149" y="6356350"/>
            <a:ext cx="5424752"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r"/>
            <a:r>
              <a:rPr lang="en-US"/>
              <a:t>Financing Ask Template</a:t>
            </a:r>
          </a:p>
        </p:txBody>
      </p:sp>
      <p:sp>
        <p:nvSpPr>
          <p:cNvPr id="6" name="Slide Number Placeholder 5">
            <a:extLst>
              <a:ext uri="{FF2B5EF4-FFF2-40B4-BE49-F238E27FC236}">
                <a16:creationId xmlns:a16="http://schemas.microsoft.com/office/drawing/2014/main" id="{33EEF8D1-6DDB-79E1-E7D7-25A00DC76AC5}"/>
              </a:ext>
            </a:extLst>
          </p:cNvPr>
          <p:cNvSpPr>
            <a:spLocks noGrp="1"/>
          </p:cNvSpPr>
          <p:nvPr>
            <p:ph type="sldNum" sz="quarter" idx="4"/>
          </p:nvPr>
        </p:nvSpPr>
        <p:spPr>
          <a:xfrm>
            <a:off x="11075542" y="6356350"/>
            <a:ext cx="53083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01A64F-10B2-6A42-A132-AA5DA288C5AC}" type="slidenum">
              <a:rPr lang="en-US" smtClean="0"/>
              <a:t>‹#›</a:t>
            </a:fld>
            <a:endParaRPr lang="en-US"/>
          </a:p>
        </p:txBody>
      </p:sp>
      <p:cxnSp>
        <p:nvCxnSpPr>
          <p:cNvPr id="8" name="Straight Connector 7">
            <a:extLst>
              <a:ext uri="{FF2B5EF4-FFF2-40B4-BE49-F238E27FC236}">
                <a16:creationId xmlns:a16="http://schemas.microsoft.com/office/drawing/2014/main" id="{40F786D8-684A-8366-22AB-C8B2AB237382}"/>
              </a:ext>
            </a:extLst>
          </p:cNvPr>
          <p:cNvCxnSpPr>
            <a:cxnSpLocks/>
          </p:cNvCxnSpPr>
          <p:nvPr userDrawn="1"/>
        </p:nvCxnSpPr>
        <p:spPr>
          <a:xfrm>
            <a:off x="9863191" y="6356350"/>
            <a:ext cx="0" cy="365125"/>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9A56AB3-AB79-0CDC-8D13-084DEB7CE788}"/>
              </a:ext>
            </a:extLst>
          </p:cNvPr>
          <p:cNvCxnSpPr>
            <a:cxnSpLocks/>
          </p:cNvCxnSpPr>
          <p:nvPr userDrawn="1"/>
        </p:nvCxnSpPr>
        <p:spPr>
          <a:xfrm>
            <a:off x="10950540" y="6356350"/>
            <a:ext cx="0" cy="365125"/>
          </a:xfrm>
          <a:prstGeom prst="line">
            <a:avLst/>
          </a:prstGeom>
          <a:ln w="317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081953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71" r:id="rId4"/>
    <p:sldLayoutId id="2147483660" r:id="rId5"/>
    <p:sldLayoutId id="2147483659" r:id="rId6"/>
    <p:sldLayoutId id="2147483652" r:id="rId7"/>
    <p:sldLayoutId id="2147483658" r:id="rId8"/>
    <p:sldLayoutId id="2147483654" r:id="rId9"/>
    <p:sldLayoutId id="2147483655" r:id="rId10"/>
  </p:sldLayoutIdLst>
  <p:hf hdr="0"/>
  <p:txStyles>
    <p:titleStyle>
      <a:lvl1pPr algn="l" defTabSz="914400" rtl="0" eaLnBrk="1" latinLnBrk="0" hangingPunct="1">
        <a:lnSpc>
          <a:spcPct val="90000"/>
        </a:lnSpc>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38930A-B61F-811D-C5F4-28EBBECBBB6A}"/>
              </a:ext>
            </a:extLst>
          </p:cNvPr>
          <p:cNvSpPr>
            <a:spLocks noGrp="1"/>
          </p:cNvSpPr>
          <p:nvPr>
            <p:ph type="title"/>
          </p:nvPr>
        </p:nvSpPr>
        <p:spPr>
          <a:xfrm>
            <a:off x="585627" y="365126"/>
            <a:ext cx="11013897" cy="101161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F964E3-250E-F4BA-54A0-B513067F3B13}"/>
              </a:ext>
            </a:extLst>
          </p:cNvPr>
          <p:cNvSpPr>
            <a:spLocks noGrp="1"/>
          </p:cNvSpPr>
          <p:nvPr>
            <p:ph type="body" idx="1"/>
          </p:nvPr>
        </p:nvSpPr>
        <p:spPr>
          <a:xfrm>
            <a:off x="585627" y="1541130"/>
            <a:ext cx="11013897" cy="4635833"/>
          </a:xfrm>
          <a:prstGeom prst="rect">
            <a:avLst/>
          </a:prstGeom>
        </p:spPr>
        <p:txBody>
          <a:bodyPr vert="horz" lIns="91440" tIns="45720" rIns="91440" bIns="45720" rtlCol="0">
            <a:normAutofit/>
          </a:bodyPr>
          <a:lstStyle/>
          <a:p>
            <a:pPr lvl="0"/>
            <a:endParaRPr lang="en-US" dirty="0"/>
          </a:p>
        </p:txBody>
      </p:sp>
      <p:sp>
        <p:nvSpPr>
          <p:cNvPr id="4" name="Date Placeholder 3">
            <a:extLst>
              <a:ext uri="{FF2B5EF4-FFF2-40B4-BE49-F238E27FC236}">
                <a16:creationId xmlns:a16="http://schemas.microsoft.com/office/drawing/2014/main" id="{01122C81-4788-0F88-0451-F3FEE9A7623D}"/>
              </a:ext>
            </a:extLst>
          </p:cNvPr>
          <p:cNvSpPr>
            <a:spLocks noGrp="1"/>
          </p:cNvSpPr>
          <p:nvPr>
            <p:ph type="dt" sz="half" idx="2"/>
          </p:nvPr>
        </p:nvSpPr>
        <p:spPr>
          <a:xfrm>
            <a:off x="9986481" y="6356350"/>
            <a:ext cx="842481"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r"/>
            <a:fld id="{D8FCD5B6-B866-0B4D-B8A5-E396666A1E2C}" type="datetime1">
              <a:rPr lang="en-US" smtClean="0"/>
              <a:t>6/25/26</a:t>
            </a:fld>
            <a:endParaRPr lang="en-US"/>
          </a:p>
        </p:txBody>
      </p:sp>
      <p:sp>
        <p:nvSpPr>
          <p:cNvPr id="5" name="Footer Placeholder 4">
            <a:extLst>
              <a:ext uri="{FF2B5EF4-FFF2-40B4-BE49-F238E27FC236}">
                <a16:creationId xmlns:a16="http://schemas.microsoft.com/office/drawing/2014/main" id="{7D4E12E6-1CC4-1591-218D-F178BC5F5597}"/>
              </a:ext>
            </a:extLst>
          </p:cNvPr>
          <p:cNvSpPr>
            <a:spLocks noGrp="1"/>
          </p:cNvSpPr>
          <p:nvPr>
            <p:ph type="ftr" sz="quarter" idx="3"/>
          </p:nvPr>
        </p:nvSpPr>
        <p:spPr>
          <a:xfrm>
            <a:off x="4315149" y="6356350"/>
            <a:ext cx="5424752"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r"/>
            <a:r>
              <a:rPr lang="en-US"/>
              <a:t>Financing Ask Template</a:t>
            </a:r>
          </a:p>
        </p:txBody>
      </p:sp>
      <p:sp>
        <p:nvSpPr>
          <p:cNvPr id="6" name="Slide Number Placeholder 5">
            <a:extLst>
              <a:ext uri="{FF2B5EF4-FFF2-40B4-BE49-F238E27FC236}">
                <a16:creationId xmlns:a16="http://schemas.microsoft.com/office/drawing/2014/main" id="{33EEF8D1-6DDB-79E1-E7D7-25A00DC76AC5}"/>
              </a:ext>
            </a:extLst>
          </p:cNvPr>
          <p:cNvSpPr>
            <a:spLocks noGrp="1"/>
          </p:cNvSpPr>
          <p:nvPr>
            <p:ph type="sldNum" sz="quarter" idx="4"/>
          </p:nvPr>
        </p:nvSpPr>
        <p:spPr>
          <a:xfrm>
            <a:off x="11075542" y="6356350"/>
            <a:ext cx="53083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901A64F-10B2-6A42-A132-AA5DA288C5AC}" type="slidenum">
              <a:rPr lang="en-US" smtClean="0"/>
              <a:t>‹#›</a:t>
            </a:fld>
            <a:endParaRPr lang="en-US"/>
          </a:p>
        </p:txBody>
      </p:sp>
    </p:spTree>
    <p:extLst>
      <p:ext uri="{BB962C8B-B14F-4D97-AF65-F5344CB8AC3E}">
        <p14:creationId xmlns:p14="http://schemas.microsoft.com/office/powerpoint/2010/main" val="131570919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72" r:id="rId3"/>
    <p:sldLayoutId id="2147483664" r:id="rId4"/>
    <p:sldLayoutId id="2147483665" r:id="rId5"/>
    <p:sldLayoutId id="2147483666" r:id="rId6"/>
    <p:sldLayoutId id="2147483667" r:id="rId7"/>
    <p:sldLayoutId id="2147483668" r:id="rId8"/>
    <p:sldLayoutId id="2147483669" r:id="rId9"/>
    <p:sldLayoutId id="2147483670" r:id="rId10"/>
  </p:sldLayoutIdLst>
  <p:hf hdr="0"/>
  <p:txStyles>
    <p:titleStyle>
      <a:lvl1pPr algn="l" defTabSz="914400" rtl="0" eaLnBrk="1" latinLnBrk="0" hangingPunct="1">
        <a:lnSpc>
          <a:spcPct val="90000"/>
        </a:lnSpc>
        <a:spcBef>
          <a:spcPct val="0"/>
        </a:spcBef>
        <a:buNone/>
        <a:defRPr sz="2600" b="1" kern="1200">
          <a:solidFill>
            <a:schemeClr val="tx1"/>
          </a:solidFill>
          <a:latin typeface="Kumbh Sans" pitchFamily="2" charset="77"/>
          <a:ea typeface="+mj-ea"/>
          <a:cs typeface="Kumbh Sans" pitchFamily="2" charset="77"/>
        </a:defRPr>
      </a:lvl1pPr>
    </p:titleStyle>
    <p:bodyStyle>
      <a:lvl1pPr marL="0" indent="0" algn="l" defTabSz="914400" rtl="0" eaLnBrk="1" latinLnBrk="0" hangingPunct="1">
        <a:lnSpc>
          <a:spcPct val="110000"/>
        </a:lnSpc>
        <a:spcBef>
          <a:spcPts val="600"/>
        </a:spcBef>
        <a:spcAft>
          <a:spcPts val="600"/>
        </a:spcAft>
        <a:buFont typeface="Arial" panose="020B0604020202020204" pitchFamily="34" charset="0"/>
        <a:buNone/>
        <a:defRPr sz="180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2E9B4-4FE0-58C9-B5B7-FCDFB1DD2669}"/>
              </a:ext>
            </a:extLst>
          </p:cNvPr>
          <p:cNvSpPr>
            <a:spLocks noGrp="1"/>
          </p:cNvSpPr>
          <p:nvPr>
            <p:ph type="title"/>
          </p:nvPr>
        </p:nvSpPr>
        <p:spPr>
          <a:xfrm>
            <a:off x="4572000" y="3294823"/>
            <a:ext cx="6851561" cy="2852737"/>
          </a:xfrm>
        </p:spPr>
        <p:txBody>
          <a:bodyPr/>
          <a:lstStyle/>
          <a:p>
            <a:r>
              <a:rPr lang="en-US" dirty="0"/>
              <a:t>Financing Ask Template</a:t>
            </a:r>
          </a:p>
        </p:txBody>
      </p:sp>
    </p:spTree>
    <p:extLst>
      <p:ext uri="{BB962C8B-B14F-4D97-AF65-F5344CB8AC3E}">
        <p14:creationId xmlns:p14="http://schemas.microsoft.com/office/powerpoint/2010/main" val="3404370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5EEB-745A-E372-A5AD-ED0E57CA8BB4}"/>
              </a:ext>
            </a:extLst>
          </p:cNvPr>
          <p:cNvSpPr>
            <a:spLocks noGrp="1"/>
          </p:cNvSpPr>
          <p:nvPr>
            <p:ph type="title"/>
          </p:nvPr>
        </p:nvSpPr>
        <p:spPr/>
        <p:txBody>
          <a:bodyPr/>
          <a:lstStyle/>
          <a:p>
            <a:r>
              <a:rPr lang="en-US" dirty="0">
                <a:solidFill>
                  <a:srgbClr val="042341"/>
                </a:solidFill>
              </a:rPr>
              <a:t>Purpose of the Financing Ask Template</a:t>
            </a:r>
          </a:p>
        </p:txBody>
      </p:sp>
      <p:sp>
        <p:nvSpPr>
          <p:cNvPr id="3" name="Content Placeholder 2">
            <a:extLst>
              <a:ext uri="{FF2B5EF4-FFF2-40B4-BE49-F238E27FC236}">
                <a16:creationId xmlns:a16="http://schemas.microsoft.com/office/drawing/2014/main" id="{0C7BC4AE-E332-13F9-88F9-777294E50AB5}"/>
              </a:ext>
            </a:extLst>
          </p:cNvPr>
          <p:cNvSpPr>
            <a:spLocks noGrp="1"/>
          </p:cNvSpPr>
          <p:nvPr>
            <p:ph idx="1"/>
          </p:nvPr>
        </p:nvSpPr>
        <p:spPr/>
        <p:txBody>
          <a:bodyPr/>
          <a:lstStyle/>
          <a:p>
            <a:pPr fontAlgn="base"/>
            <a:r>
              <a:rPr lang="en-US" dirty="0">
                <a:solidFill>
                  <a:schemeClr val="tx1">
                    <a:lumMod val="50000"/>
                    <a:lumOff val="50000"/>
                  </a:schemeClr>
                </a:solidFill>
                <a:latin typeface="Nunito Sans Light" pitchFamily="2" charset="77"/>
              </a:rPr>
              <a:t>The Financing Ask Template serves to help you communicate about climate projects requiring funding. It shows project details, projected capital stacks, financing requests, and community impact. This tool is best suited for community foundations who are considering the capital provider role for climate finance. ​</a:t>
            </a:r>
          </a:p>
          <a:p>
            <a:pPr fontAlgn="base"/>
            <a:r>
              <a:rPr lang="en-US" dirty="0">
                <a:solidFill>
                  <a:schemeClr val="tx1">
                    <a:lumMod val="50000"/>
                    <a:lumOff val="50000"/>
                  </a:schemeClr>
                </a:solidFill>
                <a:latin typeface="Nunito Sans Light" pitchFamily="2" charset="77"/>
              </a:rPr>
              <a:t>Use this tool to prepare for fundraising or financing meetings. Be prepared to articulate your mission, the importance of the problems, and how your proposed climate projects provide solutions. ​</a:t>
            </a:r>
          </a:p>
          <a:p>
            <a:pPr fontAlgn="base"/>
            <a:endParaRPr lang="en-US" dirty="0">
              <a:solidFill>
                <a:schemeClr val="tx1">
                  <a:lumMod val="50000"/>
                  <a:lumOff val="50000"/>
                </a:schemeClr>
              </a:solidFill>
              <a:latin typeface="Nunito Sans Light" pitchFamily="2" charset="77"/>
            </a:endParaRPr>
          </a:p>
          <a:p>
            <a:pPr fontAlgn="base"/>
            <a:endParaRPr lang="en-US" dirty="0">
              <a:solidFill>
                <a:schemeClr val="tx1">
                  <a:lumMod val="50000"/>
                  <a:lumOff val="50000"/>
                </a:schemeClr>
              </a:solidFill>
            </a:endParaRPr>
          </a:p>
          <a:p>
            <a:pPr fontAlgn="base"/>
            <a:endParaRPr lang="en-US" dirty="0">
              <a:solidFill>
                <a:schemeClr val="tx1">
                  <a:lumMod val="50000"/>
                  <a:lumOff val="50000"/>
                </a:schemeClr>
              </a:solidFill>
            </a:endParaRPr>
          </a:p>
          <a:p>
            <a:endParaRPr lang="en-US" dirty="0"/>
          </a:p>
        </p:txBody>
      </p:sp>
      <p:sp>
        <p:nvSpPr>
          <p:cNvPr id="7" name="TextBox 6">
            <a:extLst>
              <a:ext uri="{FF2B5EF4-FFF2-40B4-BE49-F238E27FC236}">
                <a16:creationId xmlns:a16="http://schemas.microsoft.com/office/drawing/2014/main" id="{3E94F523-ECCA-CEAC-AFE1-EF610C982C6C}"/>
              </a:ext>
            </a:extLst>
          </p:cNvPr>
          <p:cNvSpPr txBox="1"/>
          <p:nvPr/>
        </p:nvSpPr>
        <p:spPr>
          <a:xfrm>
            <a:off x="2459865" y="6023074"/>
            <a:ext cx="9440215" cy="307777"/>
          </a:xfrm>
          <a:prstGeom prst="rect">
            <a:avLst/>
          </a:prstGeom>
          <a:noFill/>
        </p:spPr>
        <p:txBody>
          <a:bodyPr wrap="square">
            <a:spAutoFit/>
          </a:bodyPr>
          <a:lstStyle/>
          <a:p>
            <a:r>
              <a:rPr lang="en-US" sz="1400">
                <a:solidFill>
                  <a:schemeClr val="tx1">
                    <a:lumMod val="50000"/>
                    <a:lumOff val="50000"/>
                  </a:schemeClr>
                </a:solidFill>
                <a:latin typeface="Nunito Sans Light" pitchFamily="2" charset="77"/>
              </a:rPr>
              <a:t>Prepared for the Community Foundation Climate Collaborative (CFCC) by Community Sustainability Partners (CSP). </a:t>
            </a:r>
          </a:p>
        </p:txBody>
      </p:sp>
      <p:pic>
        <p:nvPicPr>
          <p:cNvPr id="9" name="Graphic 8">
            <a:extLst>
              <a:ext uri="{FF2B5EF4-FFF2-40B4-BE49-F238E27FC236}">
                <a16:creationId xmlns:a16="http://schemas.microsoft.com/office/drawing/2014/main" id="{C12E4DB5-32D0-5862-4E7B-29FC154937CB}"/>
              </a:ext>
            </a:extLst>
          </p:cNvPr>
          <p:cNvPicPr>
            <a:picLocks noChangeAspect="1"/>
          </p:cNvPicPr>
          <p:nvPr/>
        </p:nvPicPr>
        <p:blipFill>
          <a:blip>
            <a:extLst>
              <a:ext uri="{96DAC541-7B7A-43D3-8B79-37D633B846F1}">
                <asvg:svgBlip xmlns:asvg="http://schemas.microsoft.com/office/drawing/2016/SVG/main" r:embed="rId2"/>
              </a:ext>
            </a:extLst>
          </a:blip>
          <a:srcRect b="27253"/>
          <a:stretch>
            <a:fillRect/>
          </a:stretch>
        </p:blipFill>
        <p:spPr>
          <a:xfrm>
            <a:off x="683260" y="5924282"/>
            <a:ext cx="1666147" cy="455710"/>
          </a:xfrm>
          <a:prstGeom prst="rect">
            <a:avLst/>
          </a:prstGeom>
        </p:spPr>
      </p:pic>
    </p:spTree>
    <p:extLst>
      <p:ext uri="{BB962C8B-B14F-4D97-AF65-F5344CB8AC3E}">
        <p14:creationId xmlns:p14="http://schemas.microsoft.com/office/powerpoint/2010/main" val="105761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1B6A8-A399-4B9A-0327-6EDE3A453A09}"/>
              </a:ext>
            </a:extLst>
          </p:cNvPr>
          <p:cNvSpPr>
            <a:spLocks noGrp="1"/>
          </p:cNvSpPr>
          <p:nvPr>
            <p:ph type="title"/>
          </p:nvPr>
        </p:nvSpPr>
        <p:spPr/>
        <p:txBody>
          <a:bodyPr/>
          <a:lstStyle/>
          <a:p>
            <a:r>
              <a:rPr lang="en-US" dirty="0">
                <a:solidFill>
                  <a:srgbClr val="042341"/>
                </a:solidFill>
              </a:rPr>
              <a:t>Different Narratives for Different Audiences</a:t>
            </a:r>
          </a:p>
        </p:txBody>
      </p:sp>
      <p:sp>
        <p:nvSpPr>
          <p:cNvPr id="3" name="Content Placeholder 2">
            <a:extLst>
              <a:ext uri="{FF2B5EF4-FFF2-40B4-BE49-F238E27FC236}">
                <a16:creationId xmlns:a16="http://schemas.microsoft.com/office/drawing/2014/main" id="{D214A448-A498-F7BC-DD10-C9391F8A7722}"/>
              </a:ext>
            </a:extLst>
          </p:cNvPr>
          <p:cNvSpPr>
            <a:spLocks noGrp="1"/>
          </p:cNvSpPr>
          <p:nvPr>
            <p:ph sz="half" idx="1"/>
          </p:nvPr>
        </p:nvSpPr>
        <p:spPr>
          <a:xfrm>
            <a:off x="585628" y="2823919"/>
            <a:ext cx="5238482" cy="4034081"/>
          </a:xfrm>
        </p:spPr>
        <p:txBody>
          <a:bodyPr>
            <a:normAutofit/>
          </a:bodyPr>
          <a:lstStyle/>
          <a:p>
            <a:pPr fontAlgn="base">
              <a:spcAft>
                <a:spcPts val="0"/>
              </a:spcAft>
            </a:pPr>
            <a:r>
              <a:rPr lang="en-US" sz="1500" dirty="0">
                <a:solidFill>
                  <a:schemeClr val="tx1">
                    <a:lumMod val="50000"/>
                    <a:lumOff val="50000"/>
                  </a:schemeClr>
                </a:solidFill>
                <a:latin typeface="Nunito Sans Light" pitchFamily="2" charset="77"/>
              </a:rPr>
              <a:t>Suggested Outline:​</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Mission​</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Business Model: Revenue Model for the Program Seeking Funding​</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The Problem(s) We Are Addressing​</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Pipeline / Program Overview​</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Impacts ​</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Project Overview (For Project Seeking Funding)​</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Financial Model: The Project Budget​</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Financing / Funding Ask​</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Risk Mitigation Strategy*​</a:t>
            </a:r>
          </a:p>
          <a:p>
            <a:pPr fontAlgn="base">
              <a:spcAft>
                <a:spcPts val="0"/>
              </a:spcAft>
            </a:pPr>
            <a:endParaRPr lang="en-US" sz="1200" dirty="0">
              <a:solidFill>
                <a:schemeClr val="tx1">
                  <a:lumMod val="50000"/>
                  <a:lumOff val="50000"/>
                </a:schemeClr>
              </a:solidFill>
              <a:latin typeface="Nunito Sans Light" pitchFamily="2" charset="77"/>
            </a:endParaRPr>
          </a:p>
          <a:p>
            <a:pPr fontAlgn="base">
              <a:spcAft>
                <a:spcPts val="0"/>
              </a:spcAft>
            </a:pPr>
            <a:endParaRPr lang="en-US" sz="800" dirty="0">
              <a:solidFill>
                <a:schemeClr val="tx1">
                  <a:lumMod val="50000"/>
                  <a:lumOff val="50000"/>
                </a:schemeClr>
              </a:solidFill>
              <a:latin typeface="Nunito Sans Light" pitchFamily="2" charset="77"/>
            </a:endParaRPr>
          </a:p>
          <a:p>
            <a:pPr fontAlgn="base">
              <a:spcAft>
                <a:spcPts val="0"/>
              </a:spcAft>
            </a:pPr>
            <a:r>
              <a:rPr lang="en-US" sz="800" dirty="0">
                <a:solidFill>
                  <a:schemeClr val="tx1">
                    <a:lumMod val="50000"/>
                    <a:lumOff val="50000"/>
                  </a:schemeClr>
                </a:solidFill>
                <a:latin typeface="Nunito Sans Light" pitchFamily="2" charset="77"/>
              </a:rPr>
              <a:t>*​Optional</a:t>
            </a:r>
          </a:p>
          <a:p>
            <a:pPr>
              <a:spcAft>
                <a:spcPts val="0"/>
              </a:spcAft>
            </a:pPr>
            <a:endParaRPr lang="en-US" sz="1500" dirty="0"/>
          </a:p>
        </p:txBody>
      </p:sp>
      <p:sp>
        <p:nvSpPr>
          <p:cNvPr id="4" name="Content Placeholder 3">
            <a:extLst>
              <a:ext uri="{FF2B5EF4-FFF2-40B4-BE49-F238E27FC236}">
                <a16:creationId xmlns:a16="http://schemas.microsoft.com/office/drawing/2014/main" id="{65162422-FF44-0B33-D765-7C79778430A0}"/>
              </a:ext>
            </a:extLst>
          </p:cNvPr>
          <p:cNvSpPr>
            <a:spLocks noGrp="1"/>
          </p:cNvSpPr>
          <p:nvPr>
            <p:ph sz="half" idx="2"/>
          </p:nvPr>
        </p:nvSpPr>
        <p:spPr>
          <a:xfrm>
            <a:off x="6172200" y="2823920"/>
            <a:ext cx="5238482" cy="4034080"/>
          </a:xfrm>
        </p:spPr>
        <p:txBody>
          <a:bodyPr>
            <a:normAutofit/>
          </a:bodyPr>
          <a:lstStyle/>
          <a:p>
            <a:pPr fontAlgn="base">
              <a:spcAft>
                <a:spcPts val="0"/>
              </a:spcAft>
            </a:pPr>
            <a:r>
              <a:rPr lang="en-US" sz="1500" dirty="0">
                <a:solidFill>
                  <a:schemeClr val="tx1">
                    <a:lumMod val="50000"/>
                    <a:lumOff val="50000"/>
                  </a:schemeClr>
                </a:solidFill>
                <a:latin typeface="Nunito Sans Light" pitchFamily="2" charset="77"/>
              </a:rPr>
              <a:t>Suggested Outline:​</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Mission​</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Business Model: Revenue Model for the Program Seeking Funding​</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The Problem(s) We Are Addressing​</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Pipeline / Program Overview​</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Project Overview (for project seeking funding) ​</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Financial Model: The Project Budget​</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Financing Ask​</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Impacts ​</a:t>
            </a:r>
          </a:p>
          <a:p>
            <a:pPr marL="194310" indent="-194310" fontAlgn="base">
              <a:spcAft>
                <a:spcPts val="0"/>
              </a:spcAft>
              <a:buFont typeface="Arial" panose="020B0604020202020204" pitchFamily="34" charset="0"/>
              <a:buChar char="•"/>
            </a:pPr>
            <a:r>
              <a:rPr lang="en-US" sz="1200" dirty="0">
                <a:solidFill>
                  <a:schemeClr val="tx1">
                    <a:lumMod val="50000"/>
                    <a:lumOff val="50000"/>
                  </a:schemeClr>
                </a:solidFill>
                <a:latin typeface="Nunito Sans Light" pitchFamily="2" charset="77"/>
              </a:rPr>
              <a:t>Risk Mitigation Strategy​</a:t>
            </a:r>
          </a:p>
          <a:p>
            <a:pPr>
              <a:spcAft>
                <a:spcPts val="0"/>
              </a:spcAft>
            </a:pPr>
            <a:endParaRPr lang="en-US" sz="1500" dirty="0"/>
          </a:p>
        </p:txBody>
      </p:sp>
      <p:sp>
        <p:nvSpPr>
          <p:cNvPr id="8" name="Text Placeholder 7">
            <a:extLst>
              <a:ext uri="{FF2B5EF4-FFF2-40B4-BE49-F238E27FC236}">
                <a16:creationId xmlns:a16="http://schemas.microsoft.com/office/drawing/2014/main" id="{6DD43417-126F-B74B-C866-E716664E0FD5}"/>
              </a:ext>
            </a:extLst>
          </p:cNvPr>
          <p:cNvSpPr>
            <a:spLocks noGrp="1"/>
          </p:cNvSpPr>
          <p:nvPr>
            <p:ph type="body" idx="13"/>
          </p:nvPr>
        </p:nvSpPr>
        <p:spPr>
          <a:xfrm>
            <a:off x="585628" y="2122891"/>
            <a:ext cx="5427324" cy="612553"/>
          </a:xfrm>
        </p:spPr>
        <p:txBody>
          <a:bodyPr>
            <a:normAutofit/>
          </a:bodyPr>
          <a:lstStyle/>
          <a:p>
            <a:pPr>
              <a:spcBef>
                <a:spcPts val="0"/>
              </a:spcBef>
              <a:spcAft>
                <a:spcPts val="0"/>
              </a:spcAft>
            </a:pPr>
            <a:r>
              <a:rPr lang="en-US" dirty="0">
                <a:solidFill>
                  <a:srgbClr val="042341"/>
                </a:solidFill>
              </a:rPr>
              <a:t>Philanthropic </a:t>
            </a:r>
            <a:r>
              <a:rPr lang="en-US" sz="1400" dirty="0">
                <a:solidFill>
                  <a:srgbClr val="042341"/>
                </a:solidFill>
              </a:rPr>
              <a:t>(Ask = Grant / PRI / Credit Enhancement) </a:t>
            </a:r>
            <a:r>
              <a:rPr lang="en-US" sz="1400" b="0" dirty="0">
                <a:solidFill>
                  <a:srgbClr val="042341"/>
                </a:solidFill>
              </a:rPr>
              <a:t>​</a:t>
            </a:r>
            <a:endParaRPr lang="en-US" sz="1400" dirty="0">
              <a:solidFill>
                <a:srgbClr val="042341"/>
              </a:solidFill>
            </a:endParaRPr>
          </a:p>
        </p:txBody>
      </p:sp>
      <p:sp>
        <p:nvSpPr>
          <p:cNvPr id="9" name="Text Placeholder 8">
            <a:extLst>
              <a:ext uri="{FF2B5EF4-FFF2-40B4-BE49-F238E27FC236}">
                <a16:creationId xmlns:a16="http://schemas.microsoft.com/office/drawing/2014/main" id="{AB449FB3-98D7-D56C-866B-D371931D2A08}"/>
              </a:ext>
            </a:extLst>
          </p:cNvPr>
          <p:cNvSpPr>
            <a:spLocks noGrp="1"/>
          </p:cNvSpPr>
          <p:nvPr>
            <p:ph type="body" sz="quarter" idx="3"/>
          </p:nvPr>
        </p:nvSpPr>
        <p:spPr>
          <a:xfrm>
            <a:off x="6172200" y="2122891"/>
            <a:ext cx="5434172" cy="612553"/>
          </a:xfrm>
        </p:spPr>
        <p:txBody>
          <a:bodyPr>
            <a:normAutofit/>
          </a:bodyPr>
          <a:lstStyle/>
          <a:p>
            <a:pPr>
              <a:spcBef>
                <a:spcPts val="0"/>
              </a:spcBef>
              <a:spcAft>
                <a:spcPts val="0"/>
              </a:spcAft>
            </a:pPr>
            <a:r>
              <a:rPr lang="en-US" dirty="0">
                <a:solidFill>
                  <a:srgbClr val="042341"/>
                </a:solidFill>
              </a:rPr>
              <a:t>Lender </a:t>
            </a:r>
            <a:r>
              <a:rPr lang="en-US" sz="1400" dirty="0">
                <a:solidFill>
                  <a:srgbClr val="042341"/>
                </a:solidFill>
              </a:rPr>
              <a:t>(Ask = Debt)</a:t>
            </a:r>
            <a:r>
              <a:rPr lang="en-US" sz="1400" b="0" dirty="0">
                <a:solidFill>
                  <a:srgbClr val="042341"/>
                </a:solidFill>
              </a:rPr>
              <a:t>​</a:t>
            </a:r>
            <a:endParaRPr lang="en-US" sz="1400" dirty="0">
              <a:solidFill>
                <a:srgbClr val="042341"/>
              </a:solidFill>
            </a:endParaRPr>
          </a:p>
        </p:txBody>
      </p:sp>
      <p:sp>
        <p:nvSpPr>
          <p:cNvPr id="11" name="Content Placeholder 2">
            <a:extLst>
              <a:ext uri="{FF2B5EF4-FFF2-40B4-BE49-F238E27FC236}">
                <a16:creationId xmlns:a16="http://schemas.microsoft.com/office/drawing/2014/main" id="{D02C7CED-86A6-B3C9-4429-A16227499F7A}"/>
              </a:ext>
            </a:extLst>
          </p:cNvPr>
          <p:cNvSpPr txBox="1">
            <a:spLocks/>
          </p:cNvSpPr>
          <p:nvPr/>
        </p:nvSpPr>
        <p:spPr>
          <a:xfrm>
            <a:off x="585627" y="1541130"/>
            <a:ext cx="10641509" cy="70102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600"/>
              </a:spcBef>
              <a:spcAft>
                <a:spcPts val="600"/>
              </a:spcAft>
              <a:buFont typeface="Arial" panose="020B0604020202020204" pitchFamily="34" charset="0"/>
              <a:buNone/>
              <a:defRPr sz="1800" kern="1200">
                <a:solidFill>
                  <a:schemeClr val="tx1"/>
                </a:solidFill>
                <a:latin typeface="Nunito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dirty="0">
                <a:solidFill>
                  <a:schemeClr val="tx1">
                    <a:lumMod val="50000"/>
                    <a:lumOff val="50000"/>
                  </a:schemeClr>
                </a:solidFill>
                <a:latin typeface="Nunito Sans Light" pitchFamily="2" charset="77"/>
              </a:rPr>
              <a:t>The slides below will include the core materials for a fundraising pitch. You might find it is useful to reorder / add / subtract based on your specific project or ask.​</a:t>
            </a:r>
          </a:p>
        </p:txBody>
      </p:sp>
    </p:spTree>
    <p:extLst>
      <p:ext uri="{BB962C8B-B14F-4D97-AF65-F5344CB8AC3E}">
        <p14:creationId xmlns:p14="http://schemas.microsoft.com/office/powerpoint/2010/main" val="2541242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9246C-9708-E39B-3458-7A3F7BA5F950}"/>
              </a:ext>
            </a:extLst>
          </p:cNvPr>
          <p:cNvSpPr>
            <a:spLocks noGrp="1"/>
          </p:cNvSpPr>
          <p:nvPr>
            <p:ph type="title"/>
          </p:nvPr>
        </p:nvSpPr>
        <p:spPr/>
        <p:txBody>
          <a:bodyPr/>
          <a:lstStyle/>
          <a:p>
            <a:r>
              <a:rPr lang="en-US" dirty="0"/>
              <a:t>Slide templates</a:t>
            </a:r>
          </a:p>
        </p:txBody>
      </p:sp>
    </p:spTree>
    <p:extLst>
      <p:ext uri="{BB962C8B-B14F-4D97-AF65-F5344CB8AC3E}">
        <p14:creationId xmlns:p14="http://schemas.microsoft.com/office/powerpoint/2010/main" val="3835874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CAB4-2C43-9B6D-BB35-0738E548638F}"/>
              </a:ext>
            </a:extLst>
          </p:cNvPr>
          <p:cNvSpPr>
            <a:spLocks noGrp="1"/>
          </p:cNvSpPr>
          <p:nvPr>
            <p:ph type="title"/>
          </p:nvPr>
        </p:nvSpPr>
        <p:spPr/>
        <p:txBody>
          <a:bodyPr/>
          <a:lstStyle/>
          <a:p>
            <a:r>
              <a:rPr lang="en-US" dirty="0"/>
              <a:t>Mission</a:t>
            </a:r>
          </a:p>
        </p:txBody>
      </p:sp>
      <p:sp>
        <p:nvSpPr>
          <p:cNvPr id="4" name="Content Placeholder 3">
            <a:extLst>
              <a:ext uri="{FF2B5EF4-FFF2-40B4-BE49-F238E27FC236}">
                <a16:creationId xmlns:a16="http://schemas.microsoft.com/office/drawing/2014/main" id="{7C43C271-2FA0-CE07-F9AA-756BF8073213}"/>
              </a:ext>
            </a:extLst>
          </p:cNvPr>
          <p:cNvSpPr>
            <a:spLocks noGrp="1"/>
          </p:cNvSpPr>
          <p:nvPr>
            <p:ph idx="1"/>
          </p:nvPr>
        </p:nvSpPr>
        <p:spPr>
          <a:xfrm>
            <a:off x="585627" y="1541130"/>
            <a:ext cx="11013897" cy="4635833"/>
          </a:xfrm>
        </p:spPr>
        <p:txBody>
          <a:bodyPr/>
          <a:lstStyle/>
          <a:p>
            <a:pPr marL="285750" indent="-285750" fontAlgn="base">
              <a:buFont typeface="Arial" panose="020B0604020202020204" pitchFamily="34" charset="0"/>
              <a:buChar char="•"/>
            </a:pPr>
            <a:r>
              <a:rPr lang="en-US" dirty="0"/>
              <a:t>[</a:t>
            </a:r>
            <a:r>
              <a:rPr lang="en-US" dirty="0">
                <a:highlight>
                  <a:srgbClr val="E8E8E8"/>
                </a:highlight>
              </a:rPr>
              <a:t>Organization</a:t>
            </a:r>
            <a:r>
              <a:rPr lang="en-US" dirty="0"/>
              <a:t>] is made up of experts in [</a:t>
            </a:r>
            <a:r>
              <a:rPr lang="en-US" dirty="0">
                <a:highlight>
                  <a:srgbClr val="E8E8E8"/>
                </a:highlight>
              </a:rPr>
              <a:t>provide one sentence about fields and expertise—for example, energy finance, solar, and community development</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Organization</a:t>
            </a:r>
            <a:r>
              <a:rPr lang="en-US" dirty="0"/>
              <a:t>] is a [</a:t>
            </a:r>
            <a:r>
              <a:rPr lang="en-US" dirty="0">
                <a:highlight>
                  <a:srgbClr val="E8E8E8"/>
                </a:highlight>
              </a:rPr>
              <a:t>for-profit/nonprofit/cooperativ</a:t>
            </a:r>
            <a:r>
              <a:rPr lang="en-US" dirty="0">
                <a:highlight>
                  <a:srgbClr val="F2F2F2"/>
                </a:highlight>
              </a:rPr>
              <a:t>e</a:t>
            </a:r>
            <a:r>
              <a:rPr lang="en-US" dirty="0"/>
              <a:t>] organization with a team that brings [</a:t>
            </a:r>
            <a:r>
              <a:rPr lang="en-US" dirty="0">
                <a:highlight>
                  <a:srgbClr val="E8E8E8"/>
                </a:highlight>
              </a:rPr>
              <a:t>xx years</a:t>
            </a:r>
            <a:r>
              <a:rPr lang="en-US" dirty="0"/>
              <a:t>] of experience within [</a:t>
            </a:r>
            <a:r>
              <a:rPr lang="en-US" dirty="0">
                <a:highlight>
                  <a:srgbClr val="E8E8E8"/>
                </a:highlight>
              </a:rPr>
              <a:t>field of expertise</a:t>
            </a:r>
            <a:r>
              <a:rPr lang="en-US" dirty="0"/>
              <a:t>]​.</a:t>
            </a:r>
          </a:p>
          <a:p>
            <a:pPr marL="285750" indent="-285750" fontAlgn="base">
              <a:buFont typeface="Arial" panose="020B0604020202020204" pitchFamily="34" charset="0"/>
              <a:buChar char="•"/>
            </a:pPr>
            <a:r>
              <a:rPr lang="en-US" dirty="0"/>
              <a:t>Our vision is to [</a:t>
            </a:r>
            <a:r>
              <a:rPr lang="en-US" dirty="0">
                <a:highlight>
                  <a:srgbClr val="E8E8E8"/>
                </a:highlight>
              </a:rPr>
              <a:t>your organization’s vision, which should be advanced by the deal detailed in this pitch deck and appeal to philanthropic funding priorities (e.g., the health and well being of low-to-moderate income communities and benefits of an equitable energy transition</a:t>
            </a:r>
            <a:r>
              <a:rPr lang="en-US" dirty="0"/>
              <a:t>].</a:t>
            </a:r>
          </a:p>
          <a:p>
            <a:endParaRPr lang="en-US" dirty="0"/>
          </a:p>
        </p:txBody>
      </p:sp>
      <p:sp>
        <p:nvSpPr>
          <p:cNvPr id="5" name="Date Placeholder 4">
            <a:extLst>
              <a:ext uri="{FF2B5EF4-FFF2-40B4-BE49-F238E27FC236}">
                <a16:creationId xmlns:a16="http://schemas.microsoft.com/office/drawing/2014/main" id="{0EE7273F-AB72-0BFB-49DE-CA6C50453EB0}"/>
              </a:ext>
            </a:extLst>
          </p:cNvPr>
          <p:cNvSpPr>
            <a:spLocks noGrp="1"/>
          </p:cNvSpPr>
          <p:nvPr>
            <p:ph type="dt" sz="half" idx="10"/>
          </p:nvPr>
        </p:nvSpPr>
        <p:spPr/>
        <p:txBody>
          <a:bodyPr/>
          <a:lstStyle/>
          <a:p>
            <a:fld id="{9D89EBC5-C79A-304A-98DF-ABAD7B5A10CF}" type="datetime1">
              <a:rPr lang="en-US" smtClean="0"/>
              <a:t>6/25/26</a:t>
            </a:fld>
            <a:endParaRPr lang="en-US"/>
          </a:p>
        </p:txBody>
      </p:sp>
      <p:sp>
        <p:nvSpPr>
          <p:cNvPr id="6" name="Footer Placeholder 5">
            <a:extLst>
              <a:ext uri="{FF2B5EF4-FFF2-40B4-BE49-F238E27FC236}">
                <a16:creationId xmlns:a16="http://schemas.microsoft.com/office/drawing/2014/main" id="{A86DE3B5-FB80-D023-91DC-B03E53D8CC86}"/>
              </a:ext>
            </a:extLst>
          </p:cNvPr>
          <p:cNvSpPr>
            <a:spLocks noGrp="1"/>
          </p:cNvSpPr>
          <p:nvPr>
            <p:ph type="ftr" sz="quarter" idx="11"/>
          </p:nvPr>
        </p:nvSpPr>
        <p:spPr/>
        <p:txBody>
          <a:bodyPr/>
          <a:lstStyle/>
          <a:p>
            <a:r>
              <a:rPr lang="en-US"/>
              <a:t>Financing Ask Template</a:t>
            </a:r>
          </a:p>
        </p:txBody>
      </p:sp>
      <p:sp>
        <p:nvSpPr>
          <p:cNvPr id="7" name="Slide Number Placeholder 6">
            <a:extLst>
              <a:ext uri="{FF2B5EF4-FFF2-40B4-BE49-F238E27FC236}">
                <a16:creationId xmlns:a16="http://schemas.microsoft.com/office/drawing/2014/main" id="{6F9A40A6-7F92-7F4D-3BB4-E8272745C773}"/>
              </a:ext>
            </a:extLst>
          </p:cNvPr>
          <p:cNvSpPr>
            <a:spLocks noGrp="1"/>
          </p:cNvSpPr>
          <p:nvPr>
            <p:ph type="sldNum" sz="quarter" idx="12"/>
          </p:nvPr>
        </p:nvSpPr>
        <p:spPr/>
        <p:txBody>
          <a:bodyPr/>
          <a:lstStyle/>
          <a:p>
            <a:fld id="{5901A64F-10B2-6A42-A132-AA5DA288C5AC}" type="slidenum">
              <a:rPr lang="en-US" smtClean="0"/>
              <a:t>5</a:t>
            </a:fld>
            <a:endParaRPr lang="en-US"/>
          </a:p>
        </p:txBody>
      </p:sp>
      <p:sp>
        <p:nvSpPr>
          <p:cNvPr id="17" name="Online Image Placeholder 16">
            <a:extLst>
              <a:ext uri="{FF2B5EF4-FFF2-40B4-BE49-F238E27FC236}">
                <a16:creationId xmlns:a16="http://schemas.microsoft.com/office/drawing/2014/main" id="{A62ECE14-5DE4-DB5D-56B5-F27C201AA13E}"/>
              </a:ext>
            </a:extLst>
          </p:cNvPr>
          <p:cNvSpPr>
            <a:spLocks noGrp="1"/>
          </p:cNvSpPr>
          <p:nvPr>
            <p:ph type="clipArt" sz="quarter" idx="14"/>
          </p:nvPr>
        </p:nvSpPr>
        <p:spPr>
          <a:xfrm>
            <a:off x="585627" y="6341353"/>
            <a:ext cx="3534150" cy="380122"/>
          </a:xfrm>
        </p:spPr>
        <p:txBody>
          <a:bodyPr/>
          <a:lstStyle/>
          <a:p>
            <a:endParaRPr lang="en-US"/>
          </a:p>
        </p:txBody>
      </p:sp>
    </p:spTree>
    <p:extLst>
      <p:ext uri="{BB962C8B-B14F-4D97-AF65-F5344CB8AC3E}">
        <p14:creationId xmlns:p14="http://schemas.microsoft.com/office/powerpoint/2010/main" val="1997519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C4EE8-22B2-855F-CAD1-AEBCC0DB3B95}"/>
              </a:ext>
            </a:extLst>
          </p:cNvPr>
          <p:cNvSpPr>
            <a:spLocks noGrp="1"/>
          </p:cNvSpPr>
          <p:nvPr>
            <p:ph type="title"/>
          </p:nvPr>
        </p:nvSpPr>
        <p:spPr/>
        <p:txBody>
          <a:bodyPr/>
          <a:lstStyle/>
          <a:p>
            <a:r>
              <a:rPr lang="en-US" dirty="0"/>
              <a:t>Business Model: Revenue Model for the Program Seeking Funding</a:t>
            </a:r>
          </a:p>
        </p:txBody>
      </p:sp>
      <p:sp>
        <p:nvSpPr>
          <p:cNvPr id="3" name="Content Placeholder 2">
            <a:extLst>
              <a:ext uri="{FF2B5EF4-FFF2-40B4-BE49-F238E27FC236}">
                <a16:creationId xmlns:a16="http://schemas.microsoft.com/office/drawing/2014/main" id="{356D423B-743A-D948-0346-5926A8EE4967}"/>
              </a:ext>
            </a:extLst>
          </p:cNvPr>
          <p:cNvSpPr>
            <a:spLocks noGrp="1"/>
          </p:cNvSpPr>
          <p:nvPr>
            <p:ph idx="1"/>
          </p:nvPr>
        </p:nvSpPr>
        <p:spPr/>
        <p:txBody>
          <a:bodyPr/>
          <a:lstStyle/>
          <a:p>
            <a:pPr marL="285750" indent="-285750" fontAlgn="base">
              <a:buFont typeface="Arial" panose="020B0604020202020204" pitchFamily="34" charset="0"/>
              <a:buChar char="•"/>
            </a:pPr>
            <a:r>
              <a:rPr lang="en-US" dirty="0"/>
              <a:t>[</a:t>
            </a:r>
            <a:r>
              <a:rPr lang="en-US" dirty="0">
                <a:highlight>
                  <a:srgbClr val="E8E8E8"/>
                </a:highlight>
              </a:rPr>
              <a:t>Describe how the money will flow and how the business model works.​</a:t>
            </a:r>
            <a:r>
              <a:rPr lang="en-US" dirty="0"/>
              <a:t>]</a:t>
            </a:r>
          </a:p>
          <a:p>
            <a:pPr marL="285750" indent="-285750" fontAlgn="base">
              <a:buFont typeface="Arial" panose="020B0604020202020204" pitchFamily="34" charset="0"/>
              <a:buChar char="•"/>
            </a:pPr>
            <a:r>
              <a:rPr lang="en-US" dirty="0"/>
              <a:t>The grant will be used in [</a:t>
            </a:r>
            <a:r>
              <a:rPr lang="en-US" dirty="0" err="1">
                <a:highlight>
                  <a:srgbClr val="E8E8E8"/>
                </a:highlight>
              </a:rPr>
              <a:t>xyz</a:t>
            </a:r>
            <a:r>
              <a:rPr lang="en-US" dirty="0"/>
              <a:t>] way for [</a:t>
            </a:r>
            <a:r>
              <a:rPr lang="en-US" dirty="0" err="1">
                <a:highlight>
                  <a:srgbClr val="E8E8E8"/>
                </a:highlight>
              </a:rPr>
              <a:t>xyz</a:t>
            </a:r>
            <a:r>
              <a:rPr lang="en-US" dirty="0"/>
              <a:t>] outcome as our revenue model.​</a:t>
            </a:r>
          </a:p>
          <a:p>
            <a:pPr marL="285750" indent="-285750" fontAlgn="base">
              <a:buFont typeface="Arial" panose="020B0604020202020204" pitchFamily="34" charset="0"/>
              <a:buChar char="•"/>
            </a:pPr>
            <a:r>
              <a:rPr lang="en-US" dirty="0"/>
              <a:t>[</a:t>
            </a:r>
            <a:r>
              <a:rPr lang="en-US" dirty="0">
                <a:highlight>
                  <a:srgbClr val="E8E8E8"/>
                </a:highlight>
              </a:rPr>
              <a:t>Show how money will come back to help make the business sustainable (using similar visualization).​</a:t>
            </a:r>
            <a:r>
              <a:rPr lang="en-US" dirty="0"/>
              <a:t>]</a:t>
            </a:r>
          </a:p>
          <a:p>
            <a:endParaRPr lang="en-US" dirty="0"/>
          </a:p>
        </p:txBody>
      </p:sp>
      <p:sp>
        <p:nvSpPr>
          <p:cNvPr id="4" name="Date Placeholder 3">
            <a:extLst>
              <a:ext uri="{FF2B5EF4-FFF2-40B4-BE49-F238E27FC236}">
                <a16:creationId xmlns:a16="http://schemas.microsoft.com/office/drawing/2014/main" id="{763DAFAB-57F8-AEC6-61CE-244F7CC5F03B}"/>
              </a:ext>
            </a:extLst>
          </p:cNvPr>
          <p:cNvSpPr>
            <a:spLocks noGrp="1"/>
          </p:cNvSpPr>
          <p:nvPr>
            <p:ph type="dt" sz="half" idx="10"/>
          </p:nvPr>
        </p:nvSpPr>
        <p:spPr/>
        <p:txBody>
          <a:bodyPr/>
          <a:lstStyle/>
          <a:p>
            <a:fld id="{D92ECD84-C9A2-F044-B472-A2A46BB69EF8}" type="datetime1">
              <a:rPr lang="en-US" smtClean="0"/>
              <a:t>6/25/26</a:t>
            </a:fld>
            <a:endParaRPr lang="en-US"/>
          </a:p>
        </p:txBody>
      </p:sp>
      <p:sp>
        <p:nvSpPr>
          <p:cNvPr id="5" name="Footer Placeholder 4">
            <a:extLst>
              <a:ext uri="{FF2B5EF4-FFF2-40B4-BE49-F238E27FC236}">
                <a16:creationId xmlns:a16="http://schemas.microsoft.com/office/drawing/2014/main" id="{CDF62A19-9C78-8AE8-491D-F2161FB7021D}"/>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60974E45-2904-546F-DCBB-224769CB6E99}"/>
              </a:ext>
            </a:extLst>
          </p:cNvPr>
          <p:cNvSpPr>
            <a:spLocks noGrp="1"/>
          </p:cNvSpPr>
          <p:nvPr>
            <p:ph type="sldNum" sz="quarter" idx="12"/>
          </p:nvPr>
        </p:nvSpPr>
        <p:spPr/>
        <p:txBody>
          <a:bodyPr/>
          <a:lstStyle/>
          <a:p>
            <a:fld id="{5901A64F-10B2-6A42-A132-AA5DA288C5AC}" type="slidenum">
              <a:rPr lang="en-US" smtClean="0"/>
              <a:t>6</a:t>
            </a:fld>
            <a:endParaRPr lang="en-US"/>
          </a:p>
        </p:txBody>
      </p:sp>
      <p:sp>
        <p:nvSpPr>
          <p:cNvPr id="8" name="Online Image Placeholder 7">
            <a:extLst>
              <a:ext uri="{FF2B5EF4-FFF2-40B4-BE49-F238E27FC236}">
                <a16:creationId xmlns:a16="http://schemas.microsoft.com/office/drawing/2014/main" id="{D0A79643-6259-9617-6903-A9B1DE576282}"/>
              </a:ext>
            </a:extLst>
          </p:cNvPr>
          <p:cNvSpPr>
            <a:spLocks noGrp="1"/>
          </p:cNvSpPr>
          <p:nvPr>
            <p:ph type="clipArt" sz="quarter" idx="14"/>
          </p:nvPr>
        </p:nvSpPr>
        <p:spPr/>
        <p:txBody>
          <a:bodyPr/>
          <a:lstStyle/>
          <a:p>
            <a:endParaRPr lang="en-US"/>
          </a:p>
        </p:txBody>
      </p:sp>
      <p:grpSp>
        <p:nvGrpSpPr>
          <p:cNvPr id="38" name="Group 37">
            <a:extLst>
              <a:ext uri="{FF2B5EF4-FFF2-40B4-BE49-F238E27FC236}">
                <a16:creationId xmlns:a16="http://schemas.microsoft.com/office/drawing/2014/main" id="{FFE14045-E036-D77D-0D42-9471E824E911}"/>
              </a:ext>
            </a:extLst>
          </p:cNvPr>
          <p:cNvGrpSpPr/>
          <p:nvPr/>
        </p:nvGrpSpPr>
        <p:grpSpPr>
          <a:xfrm>
            <a:off x="2798752" y="3297476"/>
            <a:ext cx="6118508" cy="2272526"/>
            <a:chOff x="2798752" y="3284951"/>
            <a:chExt cx="6118508" cy="2272526"/>
          </a:xfrm>
        </p:grpSpPr>
        <p:sp>
          <p:nvSpPr>
            <p:cNvPr id="10" name="Google Shape;122;p5">
              <a:extLst>
                <a:ext uri="{FF2B5EF4-FFF2-40B4-BE49-F238E27FC236}">
                  <a16:creationId xmlns:a16="http://schemas.microsoft.com/office/drawing/2014/main" id="{51115FCF-5222-CB22-F5C6-5F3C663D05EA}"/>
                </a:ext>
              </a:extLst>
            </p:cNvPr>
            <p:cNvSpPr/>
            <p:nvPr/>
          </p:nvSpPr>
          <p:spPr>
            <a:xfrm>
              <a:off x="4971863" y="3284951"/>
              <a:ext cx="1772286" cy="769105"/>
            </a:xfrm>
            <a:prstGeom prst="rect">
              <a:avLst/>
            </a:prstGeom>
            <a:noFill/>
            <a:ln w="9525"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chemeClr val="lt1"/>
                </a:buClr>
                <a:buSzPts val="1400"/>
                <a:buFont typeface="Arial"/>
                <a:buNone/>
              </a:pPr>
              <a:r>
                <a:rPr lang="en-US" sz="1400" b="0" i="0" u="none" strike="noStrike" cap="none" dirty="0">
                  <a:solidFill>
                    <a:schemeClr val="tx1"/>
                  </a:solidFill>
                  <a:latin typeface="Arial"/>
                  <a:ea typeface="Arial"/>
                  <a:cs typeface="Arial"/>
                  <a:sym typeface="Arial"/>
                </a:rPr>
                <a:t>[</a:t>
              </a:r>
              <a:r>
                <a:rPr lang="en-US" sz="1400" b="0" i="0" u="none" strike="noStrike" cap="none" dirty="0">
                  <a:solidFill>
                    <a:schemeClr val="tx1"/>
                  </a:solidFill>
                  <a:highlight>
                    <a:srgbClr val="E8E8E8"/>
                  </a:highlight>
                  <a:latin typeface="Arial"/>
                  <a:ea typeface="Arial"/>
                  <a:cs typeface="Arial"/>
                  <a:sym typeface="Arial"/>
                </a:rPr>
                <a:t>CF</a:t>
              </a:r>
              <a:r>
                <a:rPr lang="en-US" sz="1400" b="0" i="0" u="none" strike="noStrike" cap="none" dirty="0">
                  <a:solidFill>
                    <a:schemeClr val="tx1"/>
                  </a:solidFill>
                  <a:latin typeface="Arial"/>
                  <a:ea typeface="Arial"/>
                  <a:cs typeface="Arial"/>
                  <a:sym typeface="Arial"/>
                </a:rPr>
                <a:t>]</a:t>
              </a:r>
              <a:endParaRPr sz="1400" b="0" i="0" u="none" strike="noStrike" cap="none" dirty="0">
                <a:solidFill>
                  <a:schemeClr val="tx1"/>
                </a:solidFill>
                <a:latin typeface="Arial"/>
                <a:ea typeface="Arial"/>
                <a:cs typeface="Arial"/>
                <a:sym typeface="Arial"/>
              </a:endParaRPr>
            </a:p>
          </p:txBody>
        </p:sp>
        <p:sp>
          <p:nvSpPr>
            <p:cNvPr id="11" name="Google Shape;123;p5">
              <a:extLst>
                <a:ext uri="{FF2B5EF4-FFF2-40B4-BE49-F238E27FC236}">
                  <a16:creationId xmlns:a16="http://schemas.microsoft.com/office/drawing/2014/main" id="{A83B6624-7F87-2115-1B17-76CBA827B19B}"/>
                </a:ext>
              </a:extLst>
            </p:cNvPr>
            <p:cNvSpPr/>
            <p:nvPr/>
          </p:nvSpPr>
          <p:spPr>
            <a:xfrm>
              <a:off x="2798752" y="4788372"/>
              <a:ext cx="1772286" cy="769105"/>
            </a:xfrm>
            <a:prstGeom prst="rect">
              <a:avLst/>
            </a:prstGeom>
            <a:noFill/>
            <a:ln w="9525"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chemeClr val="lt1"/>
                </a:buClr>
                <a:buSzPts val="1400"/>
                <a:buFont typeface="Arial"/>
                <a:buNone/>
              </a:pPr>
              <a:r>
                <a:rPr lang="en-US" sz="1400" b="0" i="0" u="none" strike="noStrike" cap="none" dirty="0">
                  <a:solidFill>
                    <a:schemeClr val="tx1"/>
                  </a:solidFill>
                  <a:latin typeface="Arial"/>
                  <a:ea typeface="Arial"/>
                  <a:cs typeface="Arial"/>
                  <a:sym typeface="Arial"/>
                </a:rPr>
                <a:t>[</a:t>
              </a:r>
              <a:r>
                <a:rPr lang="en-US" sz="1400" b="0" i="0" u="none" strike="noStrike" cap="none" dirty="0">
                  <a:solidFill>
                    <a:schemeClr val="tx1"/>
                  </a:solidFill>
                  <a:highlight>
                    <a:srgbClr val="E8E8E8"/>
                  </a:highlight>
                  <a:latin typeface="Arial"/>
                  <a:ea typeface="Arial"/>
                  <a:cs typeface="Arial"/>
                  <a:sym typeface="Arial"/>
                </a:rPr>
                <a:t>Project</a:t>
              </a:r>
              <a:r>
                <a:rPr lang="en-US" sz="1400" b="0" i="0" u="none" strike="noStrike" cap="none" dirty="0">
                  <a:solidFill>
                    <a:schemeClr val="tx1"/>
                  </a:solidFill>
                  <a:latin typeface="Arial"/>
                  <a:ea typeface="Arial"/>
                  <a:cs typeface="Arial"/>
                  <a:sym typeface="Arial"/>
                </a:rPr>
                <a:t>]</a:t>
              </a:r>
              <a:endParaRPr sz="1800" dirty="0">
                <a:solidFill>
                  <a:schemeClr val="tx1"/>
                </a:solidFill>
                <a:latin typeface="Arial"/>
                <a:ea typeface="Arial"/>
                <a:cs typeface="Arial"/>
                <a:sym typeface="Arial"/>
              </a:endParaRPr>
            </a:p>
          </p:txBody>
        </p:sp>
        <p:sp>
          <p:nvSpPr>
            <p:cNvPr id="12" name="Google Shape;124;p5">
              <a:extLst>
                <a:ext uri="{FF2B5EF4-FFF2-40B4-BE49-F238E27FC236}">
                  <a16:creationId xmlns:a16="http://schemas.microsoft.com/office/drawing/2014/main" id="{10BB8568-3116-DE8E-7DA6-8F38ACD4CE08}"/>
                </a:ext>
              </a:extLst>
            </p:cNvPr>
            <p:cNvSpPr/>
            <p:nvPr/>
          </p:nvSpPr>
          <p:spPr>
            <a:xfrm>
              <a:off x="4971863" y="4788372"/>
              <a:ext cx="1772286" cy="769105"/>
            </a:xfrm>
            <a:prstGeom prst="rect">
              <a:avLst/>
            </a:prstGeom>
            <a:noFill/>
            <a:ln w="9525"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buClr>
                  <a:schemeClr val="lt1"/>
                </a:buClr>
                <a:buSzPts val="1400"/>
              </a:pPr>
              <a:r>
                <a:rPr lang="en-US" dirty="0">
                  <a:solidFill>
                    <a:schemeClr val="tx1"/>
                  </a:solidFill>
                </a:rPr>
                <a:t>[</a:t>
              </a:r>
              <a:r>
                <a:rPr lang="en-US" dirty="0">
                  <a:solidFill>
                    <a:schemeClr val="tx1"/>
                  </a:solidFill>
                  <a:highlight>
                    <a:srgbClr val="E8E8E8"/>
                  </a:highlight>
                </a:rPr>
                <a:t>Project</a:t>
              </a:r>
              <a:r>
                <a:rPr lang="en-US" dirty="0">
                  <a:solidFill>
                    <a:schemeClr val="tx1"/>
                  </a:solidFill>
                </a:rPr>
                <a:t>]</a:t>
              </a:r>
              <a:endParaRPr lang="en-US" sz="1800" dirty="0">
                <a:solidFill>
                  <a:schemeClr val="tx1"/>
                </a:solidFill>
              </a:endParaRPr>
            </a:p>
          </p:txBody>
        </p:sp>
        <p:sp>
          <p:nvSpPr>
            <p:cNvPr id="13" name="Google Shape;125;p5">
              <a:extLst>
                <a:ext uri="{FF2B5EF4-FFF2-40B4-BE49-F238E27FC236}">
                  <a16:creationId xmlns:a16="http://schemas.microsoft.com/office/drawing/2014/main" id="{F5EA0872-CDAE-5095-2C1A-43C7AFFC055A}"/>
                </a:ext>
              </a:extLst>
            </p:cNvPr>
            <p:cNvSpPr/>
            <p:nvPr/>
          </p:nvSpPr>
          <p:spPr>
            <a:xfrm>
              <a:off x="7144974" y="4788372"/>
              <a:ext cx="1772286" cy="769105"/>
            </a:xfrm>
            <a:prstGeom prst="rect">
              <a:avLst/>
            </a:prstGeom>
            <a:noFill/>
            <a:ln w="9525" cap="flat" cmpd="sng">
              <a:solidFill>
                <a:srgbClr val="082836"/>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buClr>
                  <a:schemeClr val="lt1"/>
                </a:buClr>
                <a:buSzPts val="1400"/>
              </a:pPr>
              <a:r>
                <a:rPr lang="en-US" dirty="0">
                  <a:solidFill>
                    <a:schemeClr val="tx1"/>
                  </a:solidFill>
                </a:rPr>
                <a:t>[</a:t>
              </a:r>
              <a:r>
                <a:rPr lang="en-US" dirty="0">
                  <a:solidFill>
                    <a:schemeClr val="tx1"/>
                  </a:solidFill>
                  <a:highlight>
                    <a:srgbClr val="E8E8E8"/>
                  </a:highlight>
                </a:rPr>
                <a:t>Project</a:t>
              </a:r>
              <a:r>
                <a:rPr lang="en-US" dirty="0">
                  <a:solidFill>
                    <a:schemeClr val="tx1"/>
                  </a:solidFill>
                </a:rPr>
                <a:t>]</a:t>
              </a:r>
              <a:endParaRPr lang="en-US" sz="1800" dirty="0">
                <a:solidFill>
                  <a:schemeClr val="tx1"/>
                </a:solidFill>
              </a:endParaRPr>
            </a:p>
          </p:txBody>
        </p:sp>
        <p:grpSp>
          <p:nvGrpSpPr>
            <p:cNvPr id="30" name="Group 29">
              <a:extLst>
                <a:ext uri="{FF2B5EF4-FFF2-40B4-BE49-F238E27FC236}">
                  <a16:creationId xmlns:a16="http://schemas.microsoft.com/office/drawing/2014/main" id="{615ADE80-00C8-5246-55EA-D527986BCE43}"/>
                </a:ext>
              </a:extLst>
            </p:cNvPr>
            <p:cNvGrpSpPr/>
            <p:nvPr/>
          </p:nvGrpSpPr>
          <p:grpSpPr>
            <a:xfrm>
              <a:off x="6863358" y="3429000"/>
              <a:ext cx="1310028" cy="1310029"/>
              <a:chOff x="7027525" y="3343390"/>
              <a:chExt cx="1310028" cy="1310029"/>
            </a:xfrm>
          </p:grpSpPr>
          <p:cxnSp>
            <p:nvCxnSpPr>
              <p:cNvPr id="24" name="Straight Arrow Connector 23">
                <a:extLst>
                  <a:ext uri="{FF2B5EF4-FFF2-40B4-BE49-F238E27FC236}">
                    <a16:creationId xmlns:a16="http://schemas.microsoft.com/office/drawing/2014/main" id="{0A146C5F-18FF-95FF-C99F-F4BAB92DE3F9}"/>
                  </a:ext>
                </a:extLst>
              </p:cNvPr>
              <p:cNvCxnSpPr/>
              <p:nvPr/>
            </p:nvCxnSpPr>
            <p:spPr>
              <a:xfrm>
                <a:off x="7027525" y="3859046"/>
                <a:ext cx="794373" cy="79437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ADDE6542-0FC1-5F05-F966-0A8FB7682C02}"/>
                  </a:ext>
                </a:extLst>
              </p:cNvPr>
              <p:cNvCxnSpPr>
                <a:cxnSpLocks/>
              </p:cNvCxnSpPr>
              <p:nvPr/>
            </p:nvCxnSpPr>
            <p:spPr>
              <a:xfrm>
                <a:off x="7027525" y="3343390"/>
                <a:ext cx="1310028" cy="1310028"/>
              </a:xfrm>
              <a:prstGeom prst="straightConnector1">
                <a:avLst/>
              </a:prstGeom>
              <a:ln>
                <a:solidFill>
                  <a:schemeClr val="tx1"/>
                </a:solidFill>
                <a:headEnd type="triangle"/>
                <a:tailEnd type="none"/>
              </a:ln>
            </p:spPr>
            <p:style>
              <a:lnRef idx="2">
                <a:schemeClr val="accent1"/>
              </a:lnRef>
              <a:fillRef idx="0">
                <a:schemeClr val="accent1"/>
              </a:fillRef>
              <a:effectRef idx="1">
                <a:schemeClr val="accent1"/>
              </a:effectRef>
              <a:fontRef idx="minor">
                <a:schemeClr val="tx1"/>
              </a:fontRef>
            </p:style>
          </p:cxnSp>
        </p:grpSp>
        <p:grpSp>
          <p:nvGrpSpPr>
            <p:cNvPr id="29" name="Group 28">
              <a:extLst>
                <a:ext uri="{FF2B5EF4-FFF2-40B4-BE49-F238E27FC236}">
                  <a16:creationId xmlns:a16="http://schemas.microsoft.com/office/drawing/2014/main" id="{BD6A1D3C-D840-9E1B-3A3C-4133BC3A4BCB}"/>
                </a:ext>
              </a:extLst>
            </p:cNvPr>
            <p:cNvGrpSpPr/>
            <p:nvPr/>
          </p:nvGrpSpPr>
          <p:grpSpPr>
            <a:xfrm flipH="1">
              <a:off x="3552461" y="3429000"/>
              <a:ext cx="1310028" cy="1310029"/>
              <a:chOff x="3296409" y="3495790"/>
              <a:chExt cx="1310028" cy="1310029"/>
            </a:xfrm>
          </p:grpSpPr>
          <p:cxnSp>
            <p:nvCxnSpPr>
              <p:cNvPr id="27" name="Straight Arrow Connector 26">
                <a:extLst>
                  <a:ext uri="{FF2B5EF4-FFF2-40B4-BE49-F238E27FC236}">
                    <a16:creationId xmlns:a16="http://schemas.microsoft.com/office/drawing/2014/main" id="{622E93DB-FF92-0A28-C8E7-DEB095DBCEE1}"/>
                  </a:ext>
                </a:extLst>
              </p:cNvPr>
              <p:cNvCxnSpPr>
                <a:cxnSpLocks/>
              </p:cNvCxnSpPr>
              <p:nvPr/>
            </p:nvCxnSpPr>
            <p:spPr>
              <a:xfrm>
                <a:off x="3296409" y="4011446"/>
                <a:ext cx="794373" cy="794373"/>
              </a:xfrm>
              <a:prstGeom prst="straightConnector1">
                <a:avLst/>
              </a:prstGeom>
              <a:ln>
                <a:solidFill>
                  <a:schemeClr val="tx1"/>
                </a:solidFill>
                <a:headEnd type="triangle"/>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61632372-10B1-162F-8243-47004F2E56A8}"/>
                  </a:ext>
                </a:extLst>
              </p:cNvPr>
              <p:cNvCxnSpPr>
                <a:cxnSpLocks/>
              </p:cNvCxnSpPr>
              <p:nvPr/>
            </p:nvCxnSpPr>
            <p:spPr>
              <a:xfrm>
                <a:off x="3296409" y="3495790"/>
                <a:ext cx="1310028" cy="1310028"/>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grpSp>
        <p:cxnSp>
          <p:nvCxnSpPr>
            <p:cNvPr id="32" name="Straight Arrow Connector 31">
              <a:extLst>
                <a:ext uri="{FF2B5EF4-FFF2-40B4-BE49-F238E27FC236}">
                  <a16:creationId xmlns:a16="http://schemas.microsoft.com/office/drawing/2014/main" id="{1D0C28BC-2225-48BA-F11D-63C9A88DFF6A}"/>
                </a:ext>
              </a:extLst>
            </p:cNvPr>
            <p:cNvCxnSpPr>
              <a:cxnSpLocks/>
            </p:cNvCxnSpPr>
            <p:nvPr/>
          </p:nvCxnSpPr>
          <p:spPr>
            <a:xfrm>
              <a:off x="5636712" y="4171167"/>
              <a:ext cx="0" cy="56786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4DD23A95-1A68-7942-A1C3-F516547FAAB6}"/>
                </a:ext>
              </a:extLst>
            </p:cNvPr>
            <p:cNvCxnSpPr>
              <a:cxnSpLocks/>
            </p:cNvCxnSpPr>
            <p:nvPr/>
          </p:nvCxnSpPr>
          <p:spPr>
            <a:xfrm>
              <a:off x="6020843" y="4171167"/>
              <a:ext cx="0" cy="567861"/>
            </a:xfrm>
            <a:prstGeom prst="straightConnector1">
              <a:avLst/>
            </a:prstGeom>
            <a:ln>
              <a:solidFill>
                <a:schemeClr val="tx1"/>
              </a:solidFill>
              <a:headEnd type="triangle"/>
              <a:tailEnd type="none"/>
            </a:ln>
          </p:spPr>
          <p:style>
            <a:lnRef idx="2">
              <a:schemeClr val="accent1"/>
            </a:lnRef>
            <a:fillRef idx="0">
              <a:schemeClr val="accent1"/>
            </a:fillRef>
            <a:effectRef idx="1">
              <a:schemeClr val="accent1"/>
            </a:effectRef>
            <a:fontRef idx="minor">
              <a:schemeClr val="tx1"/>
            </a:fontRef>
          </p:style>
        </p:cxnSp>
        <p:sp>
          <p:nvSpPr>
            <p:cNvPr id="35" name="Google Shape;128;p5">
              <a:extLst>
                <a:ext uri="{FF2B5EF4-FFF2-40B4-BE49-F238E27FC236}">
                  <a16:creationId xmlns:a16="http://schemas.microsoft.com/office/drawing/2014/main" id="{E5BE7ADA-FBCB-C04D-A123-C1079E85226B}"/>
                </a:ext>
              </a:extLst>
            </p:cNvPr>
            <p:cNvSpPr txBox="1"/>
            <p:nvPr/>
          </p:nvSpPr>
          <p:spPr>
            <a:xfrm>
              <a:off x="7233666" y="4074344"/>
              <a:ext cx="384552"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Arial"/>
                  <a:ea typeface="Arial"/>
                  <a:cs typeface="Arial"/>
                  <a:sym typeface="Arial"/>
                </a:rPr>
                <a:t>[</a:t>
              </a:r>
              <a:r>
                <a:rPr lang="en-US" sz="1400" b="0" i="0" u="none" strike="noStrike" cap="none" dirty="0">
                  <a:solidFill>
                    <a:srgbClr val="000000"/>
                  </a:solidFill>
                  <a:highlight>
                    <a:srgbClr val="E8E8E8"/>
                  </a:highlight>
                  <a:latin typeface="Arial"/>
                  <a:ea typeface="Arial"/>
                  <a:cs typeface="Arial"/>
                  <a:sym typeface="Arial"/>
                </a:rPr>
                <a:t>$</a:t>
              </a:r>
              <a:r>
                <a:rPr lang="en-US" sz="1400" b="0" i="0" u="none" strike="noStrike" cap="none" dirty="0">
                  <a:solidFill>
                    <a:srgbClr val="000000"/>
                  </a:solidFill>
                  <a:latin typeface="Arial"/>
                  <a:ea typeface="Arial"/>
                  <a:cs typeface="Arial"/>
                  <a:sym typeface="Arial"/>
                </a:rPr>
                <a:t>]</a:t>
              </a:r>
              <a:endParaRPr sz="1800" dirty="0">
                <a:solidFill>
                  <a:schemeClr val="dk1"/>
                </a:solidFill>
                <a:latin typeface="Arial"/>
                <a:ea typeface="Arial"/>
                <a:cs typeface="Arial"/>
                <a:sym typeface="Arial"/>
              </a:endParaRPr>
            </a:p>
          </p:txBody>
        </p:sp>
        <p:sp>
          <p:nvSpPr>
            <p:cNvPr id="36" name="Google Shape;128;p5">
              <a:extLst>
                <a:ext uri="{FF2B5EF4-FFF2-40B4-BE49-F238E27FC236}">
                  <a16:creationId xmlns:a16="http://schemas.microsoft.com/office/drawing/2014/main" id="{BCF9B702-608C-7471-022E-C5F8425B134C}"/>
                </a:ext>
              </a:extLst>
            </p:cNvPr>
            <p:cNvSpPr txBox="1"/>
            <p:nvPr/>
          </p:nvSpPr>
          <p:spPr>
            <a:xfrm>
              <a:off x="4122873" y="4078449"/>
              <a:ext cx="384552"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buSzPts val="1400"/>
              </a:pPr>
              <a:r>
                <a:rPr lang="en-US" dirty="0"/>
                <a:t>[</a:t>
              </a:r>
              <a:r>
                <a:rPr lang="en-US" dirty="0">
                  <a:highlight>
                    <a:srgbClr val="E8E8E8"/>
                  </a:highlight>
                </a:rPr>
                <a:t>$</a:t>
              </a:r>
              <a:r>
                <a:rPr lang="en-US" dirty="0"/>
                <a:t>]</a:t>
              </a:r>
              <a:endParaRPr lang="en-US" sz="1800" dirty="0">
                <a:solidFill>
                  <a:schemeClr val="dk1"/>
                </a:solidFill>
              </a:endParaRPr>
            </a:p>
          </p:txBody>
        </p:sp>
        <p:sp>
          <p:nvSpPr>
            <p:cNvPr id="37" name="Google Shape;128;p5">
              <a:extLst>
                <a:ext uri="{FF2B5EF4-FFF2-40B4-BE49-F238E27FC236}">
                  <a16:creationId xmlns:a16="http://schemas.microsoft.com/office/drawing/2014/main" id="{843EE8F1-AD5C-EC3D-0B2E-27AE5410B97E}"/>
                </a:ext>
              </a:extLst>
            </p:cNvPr>
            <p:cNvSpPr txBox="1"/>
            <p:nvPr/>
          </p:nvSpPr>
          <p:spPr>
            <a:xfrm>
              <a:off x="5639634" y="4301208"/>
              <a:ext cx="384552"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buSzPts val="1400"/>
              </a:pPr>
              <a:r>
                <a:rPr lang="en-US" dirty="0"/>
                <a:t>[</a:t>
              </a:r>
              <a:r>
                <a:rPr lang="en-US" dirty="0">
                  <a:highlight>
                    <a:srgbClr val="E8E8E8"/>
                  </a:highlight>
                </a:rPr>
                <a:t>$</a:t>
              </a:r>
              <a:r>
                <a:rPr lang="en-US" dirty="0"/>
                <a:t>]</a:t>
              </a:r>
              <a:endParaRPr lang="en-US" sz="1800" dirty="0">
                <a:solidFill>
                  <a:schemeClr val="dk1"/>
                </a:solidFill>
              </a:endParaRPr>
            </a:p>
          </p:txBody>
        </p:sp>
      </p:grpSp>
    </p:spTree>
    <p:extLst>
      <p:ext uri="{BB962C8B-B14F-4D97-AF65-F5344CB8AC3E}">
        <p14:creationId xmlns:p14="http://schemas.microsoft.com/office/powerpoint/2010/main" val="3214663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A158B-2A86-C816-4C41-657E2A400CB8}"/>
              </a:ext>
            </a:extLst>
          </p:cNvPr>
          <p:cNvSpPr>
            <a:spLocks noGrp="1"/>
          </p:cNvSpPr>
          <p:nvPr>
            <p:ph type="title"/>
          </p:nvPr>
        </p:nvSpPr>
        <p:spPr/>
        <p:txBody>
          <a:bodyPr/>
          <a:lstStyle/>
          <a:p>
            <a:r>
              <a:rPr lang="en-US" dirty="0"/>
              <a:t>The Problem(s) We Are Addressing​</a:t>
            </a:r>
          </a:p>
        </p:txBody>
      </p:sp>
      <p:sp>
        <p:nvSpPr>
          <p:cNvPr id="3" name="Content Placeholder 2">
            <a:extLst>
              <a:ext uri="{FF2B5EF4-FFF2-40B4-BE49-F238E27FC236}">
                <a16:creationId xmlns:a16="http://schemas.microsoft.com/office/drawing/2014/main" id="{F5AE9024-6C75-E97E-0281-52BA09DED25E}"/>
              </a:ext>
            </a:extLst>
          </p:cNvPr>
          <p:cNvSpPr>
            <a:spLocks noGrp="1"/>
          </p:cNvSpPr>
          <p:nvPr>
            <p:ph idx="1"/>
          </p:nvPr>
        </p:nvSpPr>
        <p:spPr/>
        <p:txBody>
          <a:bodyPr/>
          <a:lstStyle/>
          <a:p>
            <a:pPr marL="285750" indent="-285750" fontAlgn="base">
              <a:buFont typeface="Arial" panose="020B0604020202020204" pitchFamily="34" charset="0"/>
              <a:buChar char="•"/>
            </a:pPr>
            <a:r>
              <a:rPr lang="en-US" dirty="0"/>
              <a:t>[</a:t>
            </a:r>
            <a:r>
              <a:rPr lang="en-US" dirty="0">
                <a:highlight>
                  <a:srgbClr val="E8E8E8"/>
                </a:highlight>
              </a:rPr>
              <a:t>What is the social/economic/environmental problem your program addresses?</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What are the consequences of inaction related to the problem?</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What is the urgency of the situation?​</a:t>
            </a:r>
            <a:r>
              <a:rPr lang="en-US" dirty="0"/>
              <a:t>]</a:t>
            </a:r>
          </a:p>
          <a:p>
            <a:endParaRPr lang="en-US" dirty="0"/>
          </a:p>
        </p:txBody>
      </p:sp>
      <p:sp>
        <p:nvSpPr>
          <p:cNvPr id="4" name="Date Placeholder 3">
            <a:extLst>
              <a:ext uri="{FF2B5EF4-FFF2-40B4-BE49-F238E27FC236}">
                <a16:creationId xmlns:a16="http://schemas.microsoft.com/office/drawing/2014/main" id="{0CA31D41-2D35-3421-6503-977B64900D86}"/>
              </a:ext>
            </a:extLst>
          </p:cNvPr>
          <p:cNvSpPr>
            <a:spLocks noGrp="1"/>
          </p:cNvSpPr>
          <p:nvPr>
            <p:ph type="dt" sz="half" idx="10"/>
          </p:nvPr>
        </p:nvSpPr>
        <p:spPr/>
        <p:txBody>
          <a:bodyPr/>
          <a:lstStyle/>
          <a:p>
            <a:fld id="{AD2B24BB-F6E8-054D-96C7-55F56E602C16}" type="datetime1">
              <a:rPr lang="en-US" smtClean="0"/>
              <a:t>6/25/26</a:t>
            </a:fld>
            <a:endParaRPr lang="en-US"/>
          </a:p>
        </p:txBody>
      </p:sp>
      <p:sp>
        <p:nvSpPr>
          <p:cNvPr id="5" name="Footer Placeholder 4">
            <a:extLst>
              <a:ext uri="{FF2B5EF4-FFF2-40B4-BE49-F238E27FC236}">
                <a16:creationId xmlns:a16="http://schemas.microsoft.com/office/drawing/2014/main" id="{EFEADA2F-5DF4-815A-1016-C17EB954C950}"/>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ABB6E417-37F2-4F93-0259-55B306735E83}"/>
              </a:ext>
            </a:extLst>
          </p:cNvPr>
          <p:cNvSpPr>
            <a:spLocks noGrp="1"/>
          </p:cNvSpPr>
          <p:nvPr>
            <p:ph type="sldNum" sz="quarter" idx="12"/>
          </p:nvPr>
        </p:nvSpPr>
        <p:spPr/>
        <p:txBody>
          <a:bodyPr/>
          <a:lstStyle/>
          <a:p>
            <a:fld id="{5901A64F-10B2-6A42-A132-AA5DA288C5AC}" type="slidenum">
              <a:rPr lang="en-US" smtClean="0"/>
              <a:t>7</a:t>
            </a:fld>
            <a:endParaRPr lang="en-US"/>
          </a:p>
        </p:txBody>
      </p:sp>
      <p:sp>
        <p:nvSpPr>
          <p:cNvPr id="8" name="Online Image Placeholder 7">
            <a:extLst>
              <a:ext uri="{FF2B5EF4-FFF2-40B4-BE49-F238E27FC236}">
                <a16:creationId xmlns:a16="http://schemas.microsoft.com/office/drawing/2014/main" id="{82F6493E-E835-54D7-7047-FA765262CB99}"/>
              </a:ext>
            </a:extLst>
          </p:cNvPr>
          <p:cNvSpPr>
            <a:spLocks noGrp="1"/>
          </p:cNvSpPr>
          <p:nvPr>
            <p:ph type="clipArt" sz="quarter" idx="14"/>
          </p:nvPr>
        </p:nvSpPr>
        <p:spPr/>
        <p:txBody>
          <a:bodyPr/>
          <a:lstStyle/>
          <a:p>
            <a:endParaRPr lang="en-US"/>
          </a:p>
        </p:txBody>
      </p:sp>
    </p:spTree>
    <p:extLst>
      <p:ext uri="{BB962C8B-B14F-4D97-AF65-F5344CB8AC3E}">
        <p14:creationId xmlns:p14="http://schemas.microsoft.com/office/powerpoint/2010/main" val="1635603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528F7-F9EA-753B-68DB-B80576D8BF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D88E1B-F52F-0149-4C4B-87BC90233795}"/>
              </a:ext>
            </a:extLst>
          </p:cNvPr>
          <p:cNvSpPr>
            <a:spLocks noGrp="1"/>
          </p:cNvSpPr>
          <p:nvPr>
            <p:ph type="title"/>
          </p:nvPr>
        </p:nvSpPr>
        <p:spPr/>
        <p:txBody>
          <a:bodyPr/>
          <a:lstStyle/>
          <a:p>
            <a:r>
              <a:rPr lang="en-US" dirty="0"/>
              <a:t>Pipeline / Program Overview</a:t>
            </a:r>
          </a:p>
        </p:txBody>
      </p:sp>
      <p:sp>
        <p:nvSpPr>
          <p:cNvPr id="3" name="Content Placeholder 2">
            <a:extLst>
              <a:ext uri="{FF2B5EF4-FFF2-40B4-BE49-F238E27FC236}">
                <a16:creationId xmlns:a16="http://schemas.microsoft.com/office/drawing/2014/main" id="{2434021F-E8EC-C037-82EC-85732CBAEC38}"/>
              </a:ext>
            </a:extLst>
          </p:cNvPr>
          <p:cNvSpPr>
            <a:spLocks noGrp="1"/>
          </p:cNvSpPr>
          <p:nvPr>
            <p:ph idx="1"/>
          </p:nvPr>
        </p:nvSpPr>
        <p:spPr/>
        <p:txBody>
          <a:bodyPr/>
          <a:lstStyle/>
          <a:p>
            <a:pPr fontAlgn="base"/>
            <a:r>
              <a:rPr lang="en-US" i="1" dirty="0"/>
              <a:t>With this deal we are advancing a proof of concept that builds a financing structure, partnership model, and a standardized process to make a larger pipeline actionable. </a:t>
            </a:r>
            <a:r>
              <a:rPr lang="en-US" dirty="0"/>
              <a:t>​​​</a:t>
            </a:r>
          </a:p>
          <a:p>
            <a:pPr fontAlgn="base"/>
            <a:r>
              <a:rPr lang="en-US" dirty="0"/>
              <a:t>[</a:t>
            </a:r>
            <a:r>
              <a:rPr lang="en-US" dirty="0">
                <a:highlight>
                  <a:srgbClr val="E8E8E8"/>
                </a:highlight>
              </a:rPr>
              <a:t>Present as a table or graphic, including:​​</a:t>
            </a:r>
            <a:r>
              <a:rPr lang="en-US" dirty="0"/>
              <a:t>]</a:t>
            </a:r>
          </a:p>
        </p:txBody>
      </p:sp>
      <p:sp>
        <p:nvSpPr>
          <p:cNvPr id="4" name="Date Placeholder 3">
            <a:extLst>
              <a:ext uri="{FF2B5EF4-FFF2-40B4-BE49-F238E27FC236}">
                <a16:creationId xmlns:a16="http://schemas.microsoft.com/office/drawing/2014/main" id="{4EC3EB27-72F8-E81B-523A-24B6B7A17D79}"/>
              </a:ext>
            </a:extLst>
          </p:cNvPr>
          <p:cNvSpPr>
            <a:spLocks noGrp="1"/>
          </p:cNvSpPr>
          <p:nvPr>
            <p:ph type="dt" sz="half" idx="10"/>
          </p:nvPr>
        </p:nvSpPr>
        <p:spPr/>
        <p:txBody>
          <a:bodyPr/>
          <a:lstStyle/>
          <a:p>
            <a:fld id="{BBEC2104-00F7-214D-8F89-3E5D4DF2A29D}" type="datetime1">
              <a:rPr lang="en-US" smtClean="0"/>
              <a:t>6/25/26</a:t>
            </a:fld>
            <a:endParaRPr lang="en-US"/>
          </a:p>
        </p:txBody>
      </p:sp>
      <p:sp>
        <p:nvSpPr>
          <p:cNvPr id="5" name="Footer Placeholder 4">
            <a:extLst>
              <a:ext uri="{FF2B5EF4-FFF2-40B4-BE49-F238E27FC236}">
                <a16:creationId xmlns:a16="http://schemas.microsoft.com/office/drawing/2014/main" id="{A434EF5D-A8CB-72D4-8EBA-606F1CE45BC1}"/>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E1EBB73F-3FF6-F71A-0FF6-0CB9342E13C3}"/>
              </a:ext>
            </a:extLst>
          </p:cNvPr>
          <p:cNvSpPr>
            <a:spLocks noGrp="1"/>
          </p:cNvSpPr>
          <p:nvPr>
            <p:ph type="sldNum" sz="quarter" idx="12"/>
          </p:nvPr>
        </p:nvSpPr>
        <p:spPr/>
        <p:txBody>
          <a:bodyPr/>
          <a:lstStyle/>
          <a:p>
            <a:fld id="{5901A64F-10B2-6A42-A132-AA5DA288C5AC}" type="slidenum">
              <a:rPr lang="en-US" smtClean="0"/>
              <a:t>8</a:t>
            </a:fld>
            <a:endParaRPr lang="en-US"/>
          </a:p>
        </p:txBody>
      </p:sp>
      <p:sp>
        <p:nvSpPr>
          <p:cNvPr id="8" name="Online Image Placeholder 7">
            <a:extLst>
              <a:ext uri="{FF2B5EF4-FFF2-40B4-BE49-F238E27FC236}">
                <a16:creationId xmlns:a16="http://schemas.microsoft.com/office/drawing/2014/main" id="{9FDFE3A6-D8D9-5270-6169-429876492717}"/>
              </a:ext>
            </a:extLst>
          </p:cNvPr>
          <p:cNvSpPr>
            <a:spLocks noGrp="1"/>
          </p:cNvSpPr>
          <p:nvPr>
            <p:ph type="clipArt" sz="quarter" idx="14"/>
          </p:nvPr>
        </p:nvSpPr>
        <p:spPr/>
        <p:txBody>
          <a:bodyPr/>
          <a:lstStyle/>
          <a:p>
            <a:endParaRPr lang="en-US"/>
          </a:p>
        </p:txBody>
      </p:sp>
      <p:graphicFrame>
        <p:nvGraphicFramePr>
          <p:cNvPr id="7" name="Table 6">
            <a:extLst>
              <a:ext uri="{FF2B5EF4-FFF2-40B4-BE49-F238E27FC236}">
                <a16:creationId xmlns:a16="http://schemas.microsoft.com/office/drawing/2014/main" id="{F9087FCB-9DB0-A606-13AF-A42AB211BF74}"/>
              </a:ext>
            </a:extLst>
          </p:cNvPr>
          <p:cNvGraphicFramePr>
            <a:graphicFrameLocks noGrp="1"/>
          </p:cNvGraphicFramePr>
          <p:nvPr>
            <p:extLst>
              <p:ext uri="{D42A27DB-BD31-4B8C-83A1-F6EECF244321}">
                <p14:modId xmlns:p14="http://schemas.microsoft.com/office/powerpoint/2010/main" val="1985646001"/>
              </p:ext>
            </p:extLst>
          </p:nvPr>
        </p:nvGraphicFramePr>
        <p:xfrm>
          <a:off x="578120" y="2939430"/>
          <a:ext cx="11028252" cy="2377440"/>
        </p:xfrm>
        <a:graphic>
          <a:graphicData uri="http://schemas.openxmlformats.org/drawingml/2006/table">
            <a:tbl>
              <a:tblPr firstRow="1" bandRow="1">
                <a:tableStyleId>{5940675A-B579-460E-94D1-54222C63F5DA}</a:tableStyleId>
              </a:tblPr>
              <a:tblGrid>
                <a:gridCol w="2632913">
                  <a:extLst>
                    <a:ext uri="{9D8B030D-6E8A-4147-A177-3AD203B41FA5}">
                      <a16:colId xmlns:a16="http://schemas.microsoft.com/office/drawing/2014/main" val="4241151276"/>
                    </a:ext>
                  </a:extLst>
                </a:gridCol>
                <a:gridCol w="8395339">
                  <a:extLst>
                    <a:ext uri="{9D8B030D-6E8A-4147-A177-3AD203B41FA5}">
                      <a16:colId xmlns:a16="http://schemas.microsoft.com/office/drawing/2014/main" val="659857909"/>
                    </a:ext>
                  </a:extLst>
                </a:gridCol>
              </a:tblGrid>
              <a:tr h="370840">
                <a:tc>
                  <a:txBody>
                    <a:bodyPr/>
                    <a:lstStyle/>
                    <a:p>
                      <a:r>
                        <a:rPr lang="en-US" b="1" dirty="0"/>
                        <a:t>Current Pipeline: </a:t>
                      </a:r>
                      <a:endParaRPr lang="en-US" dirty="0"/>
                    </a:p>
                  </a:txBody>
                  <a:tcPr marT="91440" marB="91440">
                    <a:lnL w="12700" cmpd="sng">
                      <a:noFill/>
                    </a:lnL>
                    <a:lnR w="9525" cap="flat" cmpd="sng" algn="ctr">
                      <a:solidFill>
                        <a:schemeClr val="tx1"/>
                      </a:solidFill>
                      <a:prstDash val="solid"/>
                      <a:round/>
                      <a:headEnd type="none" w="med" len="med"/>
                      <a:tailEnd type="none" w="med" len="med"/>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t>
                      </a:r>
                      <a:r>
                        <a:rPr lang="en-US" dirty="0">
                          <a:highlight>
                            <a:srgbClr val="E8E8E8"/>
                          </a:highlight>
                        </a:rPr>
                        <a:t># of projects</a:t>
                      </a:r>
                      <a:r>
                        <a:rPr lang="en-US" dirty="0"/>
                        <a:t>]​</a:t>
                      </a:r>
                    </a:p>
                  </a:txBody>
                  <a:tcPr marT="91440" marB="91440">
                    <a:lnL w="9525" cap="flat" cmpd="sng" algn="ctr">
                      <a:solidFill>
                        <a:schemeClr val="tx1"/>
                      </a:solidFill>
                      <a:prstDash val="solid"/>
                      <a:round/>
                      <a:headEnd type="none" w="med" len="med"/>
                      <a:tailEnd type="none" w="med" len="med"/>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93844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Projected 1-to-3-year development pipeline​​:</a:t>
                      </a:r>
                    </a:p>
                  </a:txBody>
                  <a:tcPr marT="91440" marB="91440">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t>[</a:t>
                      </a:r>
                      <a:r>
                        <a:rPr lang="en-US" sz="1800" dirty="0">
                          <a:highlight>
                            <a:srgbClr val="E8E8E8"/>
                          </a:highlight>
                        </a:rPr>
                        <a:t>For the lender’s context, highlight the projects within the pipeline requesting funding</a:t>
                      </a:r>
                      <a:r>
                        <a:rPr lang="en-US" sz="1800" dirty="0"/>
                        <a:t>]</a:t>
                      </a:r>
                      <a:endParaRPr lang="en-US" dirty="0"/>
                    </a:p>
                  </a:txBody>
                  <a:tcPr marT="91440" marB="91440">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97056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Total Capital Need:</a:t>
                      </a:r>
                    </a:p>
                  </a:txBody>
                  <a:tcPr marT="91440" marB="91440">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a:highlight>
                            <a:srgbClr val="E8E8E8"/>
                          </a:highlight>
                        </a:rPr>
                        <a:t>xxxx</a:t>
                      </a:r>
                      <a:r>
                        <a:rPr lang="en-US" dirty="0"/>
                        <a:t>]​</a:t>
                      </a:r>
                    </a:p>
                  </a:txBody>
                  <a:tcPr marT="91440" marB="91440">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67777259"/>
                  </a:ext>
                </a:extLst>
              </a:tr>
              <a:tr h="370840">
                <a:tc>
                  <a:txBody>
                    <a:bodyPr/>
                    <a:lstStyle/>
                    <a:p>
                      <a:r>
                        <a:rPr lang="en-US" b="1" dirty="0"/>
                        <a:t>Total Impact: </a:t>
                      </a:r>
                      <a:endParaRPr lang="en-US" dirty="0"/>
                    </a:p>
                  </a:txBody>
                  <a:tcPr marT="91440" marB="91440">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dirty="0"/>
                        <a:t>[</a:t>
                      </a:r>
                      <a:r>
                        <a:rPr lang="en-US" dirty="0">
                          <a:highlight>
                            <a:srgbClr val="E8E8E8"/>
                          </a:highlight>
                        </a:rPr>
                        <a:t>e.g., GHG emissions reductions, affordable units built, homes served, $ saved for customers, etc.</a:t>
                      </a:r>
                      <a:r>
                        <a:rPr lang="en-US" dirty="0"/>
                        <a:t>] ​​</a:t>
                      </a:r>
                    </a:p>
                  </a:txBody>
                  <a:tcPr marT="91440" marB="91440">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17717118"/>
                  </a:ext>
                </a:extLst>
              </a:tr>
            </a:tbl>
          </a:graphicData>
        </a:graphic>
      </p:graphicFrame>
    </p:spTree>
    <p:extLst>
      <p:ext uri="{BB962C8B-B14F-4D97-AF65-F5344CB8AC3E}">
        <p14:creationId xmlns:p14="http://schemas.microsoft.com/office/powerpoint/2010/main" val="2719356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4FFF1-A65D-7F54-0DF4-8A2160D52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2C7D4-FAE8-33AE-AABF-CC0F1014AD0A}"/>
              </a:ext>
            </a:extLst>
          </p:cNvPr>
          <p:cNvSpPr>
            <a:spLocks noGrp="1"/>
          </p:cNvSpPr>
          <p:nvPr>
            <p:ph type="title"/>
          </p:nvPr>
        </p:nvSpPr>
        <p:spPr/>
        <p:txBody>
          <a:bodyPr/>
          <a:lstStyle/>
          <a:p>
            <a:r>
              <a:rPr lang="en-US" dirty="0"/>
              <a:t>Project Overview (For Project Seeking Funding)​</a:t>
            </a:r>
          </a:p>
        </p:txBody>
      </p:sp>
      <p:graphicFrame>
        <p:nvGraphicFramePr>
          <p:cNvPr id="7" name="Content Placeholder 6">
            <a:extLst>
              <a:ext uri="{FF2B5EF4-FFF2-40B4-BE49-F238E27FC236}">
                <a16:creationId xmlns:a16="http://schemas.microsoft.com/office/drawing/2014/main" id="{DC450F0E-E236-87B3-4A93-5758A242EE8B}"/>
              </a:ext>
            </a:extLst>
          </p:cNvPr>
          <p:cNvGraphicFramePr>
            <a:graphicFrameLocks noGrp="1"/>
          </p:cNvGraphicFramePr>
          <p:nvPr>
            <p:ph idx="1"/>
            <p:extLst>
              <p:ext uri="{D42A27DB-BD31-4B8C-83A1-F6EECF244321}">
                <p14:modId xmlns:p14="http://schemas.microsoft.com/office/powerpoint/2010/main" val="4107576544"/>
              </p:ext>
            </p:extLst>
          </p:nvPr>
        </p:nvGraphicFramePr>
        <p:xfrm>
          <a:off x="585788" y="1541463"/>
          <a:ext cx="7593012" cy="4206240"/>
        </p:xfrm>
        <a:graphic>
          <a:graphicData uri="http://schemas.openxmlformats.org/drawingml/2006/table">
            <a:tbl>
              <a:tblPr firstRow="1" bandRow="1">
                <a:tableStyleId>{5940675A-B579-460E-94D1-54222C63F5DA}</a:tableStyleId>
              </a:tblPr>
              <a:tblGrid>
                <a:gridCol w="1891598">
                  <a:extLst>
                    <a:ext uri="{9D8B030D-6E8A-4147-A177-3AD203B41FA5}">
                      <a16:colId xmlns:a16="http://schemas.microsoft.com/office/drawing/2014/main" val="892478001"/>
                    </a:ext>
                  </a:extLst>
                </a:gridCol>
                <a:gridCol w="5701414">
                  <a:extLst>
                    <a:ext uri="{9D8B030D-6E8A-4147-A177-3AD203B41FA5}">
                      <a16:colId xmlns:a16="http://schemas.microsoft.com/office/drawing/2014/main" val="3076317115"/>
                    </a:ext>
                  </a:extLst>
                </a:gridCol>
              </a:tblGrid>
              <a:tr h="370840">
                <a:tc>
                  <a:txBody>
                    <a:bodyPr/>
                    <a:lstStyle/>
                    <a:p>
                      <a:r>
                        <a:rPr lang="en-US" b="1" dirty="0"/>
                        <a:t>Overview:</a:t>
                      </a:r>
                    </a:p>
                  </a:txBody>
                  <a:tcPr marT="91440" marB="91440" anchor="ctr">
                    <a:lnL w="12700" cmpd="sng">
                      <a:noFill/>
                    </a:lnL>
                    <a:lnR w="9525" cap="flat" cmpd="sng" algn="ctr">
                      <a:solidFill>
                        <a:schemeClr val="tx1"/>
                      </a:solidFill>
                      <a:prstDash val="solid"/>
                      <a:round/>
                      <a:headEnd type="none" w="med" len="med"/>
                      <a:tailEnd type="none" w="med" len="med"/>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a:highlight>
                            <a:srgbClr val="E8E8E8"/>
                          </a:highlight>
                        </a:rPr>
                        <a:t>Provide a 1–2 sentence overview of the project seeking financing.</a:t>
                      </a:r>
                      <a:r>
                        <a:rPr lang="en-US" dirty="0"/>
                        <a:t>]​</a:t>
                      </a:r>
                    </a:p>
                  </a:txBody>
                  <a:tcPr marT="91440" marB="91440" anchor="ctr">
                    <a:lnL w="9525" cap="flat" cmpd="sng" algn="ctr">
                      <a:solidFill>
                        <a:schemeClr val="tx1"/>
                      </a:solidFill>
                      <a:prstDash val="solid"/>
                      <a:round/>
                      <a:headEnd type="none" w="med" len="med"/>
                      <a:tailEnd type="none" w="med" len="med"/>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537047"/>
                  </a:ext>
                </a:extLst>
              </a:tr>
              <a:tr h="370840">
                <a:tc>
                  <a:txBody>
                    <a:bodyPr/>
                    <a:lstStyle/>
                    <a:p>
                      <a:r>
                        <a:rPr lang="en-US" b="1" dirty="0"/>
                        <a:t>Location:</a:t>
                      </a:r>
                    </a:p>
                  </a:txBody>
                  <a:tcPr marT="91440" marB="91440"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dirty="0">
                          <a:highlight>
                            <a:srgbClr val="E8E8E8"/>
                          </a:highlight>
                        </a:rPr>
                        <a:t>geography (city, state, rural/urban, etc.)​</a:t>
                      </a:r>
                      <a:r>
                        <a:rPr lang="en-US" dirty="0"/>
                        <a:t>]</a:t>
                      </a:r>
                    </a:p>
                  </a:txBody>
                  <a:tcPr marT="91440" marB="91440"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5440869"/>
                  </a:ext>
                </a:extLst>
              </a:tr>
              <a:tr h="370840">
                <a:tc>
                  <a:txBody>
                    <a:bodyPr/>
                    <a:lstStyle/>
                    <a:p>
                      <a:r>
                        <a:rPr lang="en-US" b="1" dirty="0"/>
                        <a:t>Project Status:</a:t>
                      </a:r>
                    </a:p>
                  </a:txBody>
                  <a:tcPr marT="91440" marB="91440"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a:t>
                      </a:r>
                      <a:r>
                        <a:rPr lang="en-US" dirty="0">
                          <a:highlight>
                            <a:srgbClr val="E8E8E8"/>
                          </a:highlight>
                        </a:rPr>
                        <a:t>planning, predevelopment, LOIs and site control, contracted, in construction, operating, etc.</a:t>
                      </a:r>
                      <a:r>
                        <a:rPr lang="en-US" dirty="0"/>
                        <a:t>]​</a:t>
                      </a:r>
                    </a:p>
                  </a:txBody>
                  <a:tcPr marT="91440" marB="91440"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8750386"/>
                  </a:ext>
                </a:extLst>
              </a:tr>
              <a:tr h="370840">
                <a:tc>
                  <a:txBody>
                    <a:bodyPr/>
                    <a:lstStyle/>
                    <a:p>
                      <a:r>
                        <a:rPr lang="en-US" b="1" dirty="0"/>
                        <a:t>Project Purpose:</a:t>
                      </a:r>
                    </a:p>
                  </a:txBody>
                  <a:tcPr marT="91440" marB="91440"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i="1" dirty="0"/>
                        <a:t>With this batch we are [</a:t>
                      </a:r>
                      <a:r>
                        <a:rPr lang="en-US" i="1" dirty="0">
                          <a:highlight>
                            <a:srgbClr val="E8E8E8"/>
                          </a:highlight>
                        </a:rPr>
                        <a:t>advancing a proof of concept / demonstrating a new financing structure / embarking on a new partnership model / testing a standardized process</a:t>
                      </a:r>
                      <a:r>
                        <a:rPr lang="en-US" i="1" dirty="0"/>
                        <a:t>] to make a larger pipeline actionable.   </a:t>
                      </a:r>
                      <a:r>
                        <a:rPr lang="en-US" dirty="0"/>
                        <a:t>​</a:t>
                      </a:r>
                    </a:p>
                  </a:txBody>
                  <a:tcPr marT="91440" marB="91440"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4490251"/>
                  </a:ext>
                </a:extLst>
              </a:tr>
              <a:tr h="370840">
                <a:tc>
                  <a:txBody>
                    <a:bodyPr/>
                    <a:lstStyle/>
                    <a:p>
                      <a:r>
                        <a:rPr lang="en-US" b="1" dirty="0"/>
                        <a:t>Timeline:</a:t>
                      </a:r>
                    </a:p>
                  </a:txBody>
                  <a:tcPr marT="91440" marB="91440"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285750" indent="-285750" fontAlgn="base">
                        <a:buFont typeface="Arial" panose="020B0604020202020204" pitchFamily="34" charset="0"/>
                        <a:buChar char="•"/>
                      </a:pPr>
                      <a:r>
                        <a:rPr lang="en-US" dirty="0"/>
                        <a:t>[</a:t>
                      </a:r>
                      <a:r>
                        <a:rPr lang="en-US" dirty="0">
                          <a:highlight>
                            <a:srgbClr val="E8E8E8"/>
                          </a:highlight>
                        </a:rPr>
                        <a:t>Start date</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Completion, stabilization, etc.</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Desired loan closing date</a:t>
                      </a:r>
                      <a:r>
                        <a:rPr lang="en-US" dirty="0"/>
                        <a:t>]​</a:t>
                      </a:r>
                    </a:p>
                  </a:txBody>
                  <a:tcPr marT="91440" marB="91440"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56138768"/>
                  </a:ext>
                </a:extLst>
              </a:tr>
            </a:tbl>
          </a:graphicData>
        </a:graphic>
      </p:graphicFrame>
      <p:sp>
        <p:nvSpPr>
          <p:cNvPr id="4" name="Date Placeholder 3">
            <a:extLst>
              <a:ext uri="{FF2B5EF4-FFF2-40B4-BE49-F238E27FC236}">
                <a16:creationId xmlns:a16="http://schemas.microsoft.com/office/drawing/2014/main" id="{F81F95BF-7D5F-526C-D949-7CA5AC0B37D7}"/>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6DD4B099-65A2-3130-30E3-0CCD1292F21C}"/>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8B6EA2AE-766D-C2AA-9649-9D61F631AC04}"/>
              </a:ext>
            </a:extLst>
          </p:cNvPr>
          <p:cNvSpPr>
            <a:spLocks noGrp="1"/>
          </p:cNvSpPr>
          <p:nvPr>
            <p:ph type="sldNum" sz="quarter" idx="12"/>
          </p:nvPr>
        </p:nvSpPr>
        <p:spPr/>
        <p:txBody>
          <a:bodyPr/>
          <a:lstStyle/>
          <a:p>
            <a:fld id="{5901A64F-10B2-6A42-A132-AA5DA288C5AC}" type="slidenum">
              <a:rPr lang="en-US" smtClean="0"/>
              <a:t>9</a:t>
            </a:fld>
            <a:endParaRPr lang="en-US"/>
          </a:p>
        </p:txBody>
      </p:sp>
      <p:sp>
        <p:nvSpPr>
          <p:cNvPr id="11" name="Online Image Placeholder 10">
            <a:extLst>
              <a:ext uri="{FF2B5EF4-FFF2-40B4-BE49-F238E27FC236}">
                <a16:creationId xmlns:a16="http://schemas.microsoft.com/office/drawing/2014/main" id="{3D65EEFB-D64E-AB01-105E-420897D85B04}"/>
              </a:ext>
            </a:extLst>
          </p:cNvPr>
          <p:cNvSpPr>
            <a:spLocks noGrp="1"/>
          </p:cNvSpPr>
          <p:nvPr>
            <p:ph type="clipArt" sz="quarter" idx="13"/>
          </p:nvPr>
        </p:nvSpPr>
        <p:spPr/>
        <p:txBody>
          <a:bodyPr/>
          <a:lstStyle/>
          <a:p>
            <a:endParaRPr lang="en-US"/>
          </a:p>
        </p:txBody>
      </p:sp>
      <p:sp>
        <p:nvSpPr>
          <p:cNvPr id="12" name="Online Image Placeholder 11">
            <a:extLst>
              <a:ext uri="{FF2B5EF4-FFF2-40B4-BE49-F238E27FC236}">
                <a16:creationId xmlns:a16="http://schemas.microsoft.com/office/drawing/2014/main" id="{2DBAA276-9D23-B030-66F1-AD179F09A5D9}"/>
              </a:ext>
            </a:extLst>
          </p:cNvPr>
          <p:cNvSpPr>
            <a:spLocks noGrp="1"/>
          </p:cNvSpPr>
          <p:nvPr>
            <p:ph type="clipArt" sz="quarter" idx="14"/>
          </p:nvPr>
        </p:nvSpPr>
        <p:spPr/>
        <p:txBody>
          <a:bodyPr/>
          <a:lstStyle/>
          <a:p>
            <a:endParaRPr lang="en-US"/>
          </a:p>
        </p:txBody>
      </p:sp>
    </p:spTree>
    <p:extLst>
      <p:ext uri="{BB962C8B-B14F-4D97-AF65-F5344CB8AC3E}">
        <p14:creationId xmlns:p14="http://schemas.microsoft.com/office/powerpoint/2010/main" val="2385310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4F8F-ABDF-0301-14F0-091B71F7D6AD}"/>
              </a:ext>
            </a:extLst>
          </p:cNvPr>
          <p:cNvSpPr>
            <a:spLocks noGrp="1"/>
          </p:cNvSpPr>
          <p:nvPr>
            <p:ph type="title"/>
          </p:nvPr>
        </p:nvSpPr>
        <p:spPr/>
        <p:txBody>
          <a:bodyPr/>
          <a:lstStyle/>
          <a:p>
            <a:r>
              <a:rPr lang="en-US" dirty="0"/>
              <a:t>Financial Model: The Project Budget</a:t>
            </a:r>
          </a:p>
        </p:txBody>
      </p:sp>
      <p:sp>
        <p:nvSpPr>
          <p:cNvPr id="3" name="Content Placeholder 2">
            <a:extLst>
              <a:ext uri="{FF2B5EF4-FFF2-40B4-BE49-F238E27FC236}">
                <a16:creationId xmlns:a16="http://schemas.microsoft.com/office/drawing/2014/main" id="{7CFD7BD8-3044-1BB8-65FB-01B8EBAB33B4}"/>
              </a:ext>
            </a:extLst>
          </p:cNvPr>
          <p:cNvSpPr>
            <a:spLocks noGrp="1"/>
          </p:cNvSpPr>
          <p:nvPr>
            <p:ph idx="1"/>
          </p:nvPr>
        </p:nvSpPr>
        <p:spPr/>
        <p:txBody>
          <a:bodyPr/>
          <a:lstStyle/>
          <a:p>
            <a:pPr fontAlgn="base"/>
            <a:r>
              <a:rPr lang="en-US" dirty="0"/>
              <a:t>[</a:t>
            </a:r>
            <a:r>
              <a:rPr lang="en-US" dirty="0">
                <a:highlight>
                  <a:srgbClr val="E8E8E8"/>
                </a:highlight>
              </a:rPr>
              <a:t>Show where the grant comes in and what purpose it serves in getting the specific project you're seeking funding for built.​</a:t>
            </a:r>
            <a:r>
              <a:rPr lang="en-US" dirty="0"/>
              <a:t>]</a:t>
            </a:r>
          </a:p>
          <a:p>
            <a:pPr marL="285750" indent="-285750" fontAlgn="base">
              <a:buFont typeface="Arial" panose="020B0604020202020204" pitchFamily="34" charset="0"/>
              <a:buChar char="•"/>
            </a:pPr>
            <a:r>
              <a:rPr lang="en-US" dirty="0"/>
              <a:t>With your money, we are enabled to do [</a:t>
            </a:r>
            <a:r>
              <a:rPr lang="en-US" dirty="0" err="1">
                <a:highlight>
                  <a:srgbClr val="E8E8E8"/>
                </a:highlight>
              </a:rPr>
              <a:t>xyz</a:t>
            </a:r>
            <a:r>
              <a:rPr lang="en-US" dirty="0"/>
              <a:t>]​</a:t>
            </a:r>
          </a:p>
          <a:p>
            <a:pPr marL="285750" indent="-285750" fontAlgn="base">
              <a:buFont typeface="Arial" panose="020B0604020202020204" pitchFamily="34" charset="0"/>
              <a:buChar char="•"/>
            </a:pPr>
            <a:r>
              <a:rPr lang="en-US" dirty="0"/>
              <a:t>These are the costs to complete the project; this is the gap that your funding fills [</a:t>
            </a:r>
            <a:r>
              <a:rPr lang="en-US" dirty="0">
                <a:highlight>
                  <a:srgbClr val="E8E8E8"/>
                </a:highlight>
              </a:rPr>
              <a:t>include a chart / a budget showing sources secured, the gap, etc.</a:t>
            </a:r>
            <a:r>
              <a:rPr lang="en-US" dirty="0"/>
              <a:t>]​</a:t>
            </a:r>
          </a:p>
          <a:p>
            <a:pPr fontAlgn="base"/>
            <a:r>
              <a:rPr lang="en-US" dirty="0"/>
              <a:t>​</a:t>
            </a:r>
          </a:p>
          <a:p>
            <a:endParaRPr lang="en-US" dirty="0"/>
          </a:p>
        </p:txBody>
      </p:sp>
      <p:sp>
        <p:nvSpPr>
          <p:cNvPr id="4" name="Date Placeholder 3">
            <a:extLst>
              <a:ext uri="{FF2B5EF4-FFF2-40B4-BE49-F238E27FC236}">
                <a16:creationId xmlns:a16="http://schemas.microsoft.com/office/drawing/2014/main" id="{6807578F-C35F-ABC0-A3ED-002411934FC9}"/>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2348DF6E-CFFD-E775-3289-5FBBF8498509}"/>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7A1AA96A-FC8D-772F-28AA-1FD7DCD23582}"/>
              </a:ext>
            </a:extLst>
          </p:cNvPr>
          <p:cNvSpPr>
            <a:spLocks noGrp="1"/>
          </p:cNvSpPr>
          <p:nvPr>
            <p:ph type="sldNum" sz="quarter" idx="12"/>
          </p:nvPr>
        </p:nvSpPr>
        <p:spPr/>
        <p:txBody>
          <a:bodyPr/>
          <a:lstStyle/>
          <a:p>
            <a:fld id="{5901A64F-10B2-6A42-A132-AA5DA288C5AC}" type="slidenum">
              <a:rPr lang="en-US" smtClean="0"/>
              <a:t>10</a:t>
            </a:fld>
            <a:endParaRPr lang="en-US"/>
          </a:p>
        </p:txBody>
      </p:sp>
      <p:sp>
        <p:nvSpPr>
          <p:cNvPr id="7" name="Online Image Placeholder 6">
            <a:extLst>
              <a:ext uri="{FF2B5EF4-FFF2-40B4-BE49-F238E27FC236}">
                <a16:creationId xmlns:a16="http://schemas.microsoft.com/office/drawing/2014/main" id="{40D6DD80-A419-7CC9-CBC1-5980F4A39945}"/>
              </a:ext>
            </a:extLst>
          </p:cNvPr>
          <p:cNvSpPr>
            <a:spLocks noGrp="1"/>
          </p:cNvSpPr>
          <p:nvPr>
            <p:ph type="clipArt" sz="quarter" idx="14"/>
          </p:nvPr>
        </p:nvSpPr>
        <p:spPr/>
        <p:txBody>
          <a:bodyPr/>
          <a:lstStyle/>
          <a:p>
            <a:endParaRPr lang="en-US"/>
          </a:p>
        </p:txBody>
      </p:sp>
    </p:spTree>
    <p:extLst>
      <p:ext uri="{BB962C8B-B14F-4D97-AF65-F5344CB8AC3E}">
        <p14:creationId xmlns:p14="http://schemas.microsoft.com/office/powerpoint/2010/main" val="3009874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C6951-94F6-8C5C-C0DA-F322ACA3A571}"/>
              </a:ext>
            </a:extLst>
          </p:cNvPr>
          <p:cNvSpPr>
            <a:spLocks noGrp="1"/>
          </p:cNvSpPr>
          <p:nvPr>
            <p:ph type="title"/>
          </p:nvPr>
        </p:nvSpPr>
        <p:spPr/>
        <p:txBody>
          <a:bodyPr/>
          <a:lstStyle/>
          <a:p>
            <a:r>
              <a:rPr lang="en-US" dirty="0"/>
              <a:t>Impacts</a:t>
            </a:r>
          </a:p>
        </p:txBody>
      </p:sp>
      <p:sp>
        <p:nvSpPr>
          <p:cNvPr id="11" name="Content Placeholder 10">
            <a:extLst>
              <a:ext uri="{FF2B5EF4-FFF2-40B4-BE49-F238E27FC236}">
                <a16:creationId xmlns:a16="http://schemas.microsoft.com/office/drawing/2014/main" id="{76B41320-258C-0B99-AFA5-F3D6A089E7A7}"/>
              </a:ext>
            </a:extLst>
          </p:cNvPr>
          <p:cNvSpPr>
            <a:spLocks noGrp="1"/>
          </p:cNvSpPr>
          <p:nvPr>
            <p:ph idx="1"/>
          </p:nvPr>
        </p:nvSpPr>
        <p:spPr/>
        <p:txBody>
          <a:bodyPr/>
          <a:lstStyle/>
          <a:p>
            <a:pPr fontAlgn="base"/>
            <a:r>
              <a:rPr lang="en-US" b="1" dirty="0"/>
              <a:t>Project:</a:t>
            </a:r>
            <a:r>
              <a:rPr lang="en-US" dirty="0"/>
              <a:t>​</a:t>
            </a:r>
          </a:p>
          <a:p>
            <a:pPr marL="285750" indent="-285750" fontAlgn="base">
              <a:buFont typeface="Arial" panose="020B0604020202020204" pitchFamily="34" charset="0"/>
              <a:buChar char="•"/>
            </a:pPr>
            <a:r>
              <a:rPr lang="en-US" dirty="0"/>
              <a:t>Provide [</a:t>
            </a:r>
            <a:r>
              <a:rPr lang="en-US" dirty="0">
                <a:highlight>
                  <a:srgbClr val="E8E8E8"/>
                </a:highlight>
              </a:rPr>
              <a:t>xxx</a:t>
            </a:r>
            <a:r>
              <a:rPr lang="en-US" dirty="0"/>
              <a:t>] in funding to [</a:t>
            </a:r>
            <a:r>
              <a:rPr lang="en-US" dirty="0">
                <a:highlight>
                  <a:srgbClr val="E8E8E8"/>
                </a:highlight>
              </a:rPr>
              <a:t>One Project</a:t>
            </a:r>
            <a:r>
              <a:rPr lang="en-US" dirty="0"/>
              <a:t>] and [</a:t>
            </a:r>
            <a:r>
              <a:rPr lang="en-US" dirty="0">
                <a:highlight>
                  <a:srgbClr val="E8E8E8"/>
                </a:highlight>
              </a:rPr>
              <a:t>why their funding is catalytic​</a:t>
            </a:r>
            <a:r>
              <a:rPr lang="en-US" dirty="0"/>
              <a:t>]</a:t>
            </a:r>
          </a:p>
          <a:p>
            <a:pPr marL="285750" indent="-285750" fontAlgn="base">
              <a:buFont typeface="Arial" panose="020B0604020202020204" pitchFamily="34" charset="0"/>
              <a:buChar char="•"/>
            </a:pPr>
            <a:r>
              <a:rPr lang="en-US" dirty="0"/>
              <a:t>Addresses [</a:t>
            </a:r>
            <a:r>
              <a:rPr lang="en-US" dirty="0">
                <a:highlight>
                  <a:srgbClr val="E8E8E8"/>
                </a:highlight>
              </a:rPr>
              <a:t>community need – what social / environmental / economic problem does the project address</a:t>
            </a:r>
            <a:r>
              <a:rPr lang="en-US" dirty="0"/>
              <a:t>] </a:t>
            </a:r>
          </a:p>
        </p:txBody>
      </p:sp>
      <p:sp>
        <p:nvSpPr>
          <p:cNvPr id="4" name="Date Placeholder 3">
            <a:extLst>
              <a:ext uri="{FF2B5EF4-FFF2-40B4-BE49-F238E27FC236}">
                <a16:creationId xmlns:a16="http://schemas.microsoft.com/office/drawing/2014/main" id="{33941263-FC1A-3BB9-F8AF-2CF11387E0FC}"/>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038E2351-6BFD-A4A1-4574-EAF3536558AC}"/>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B5422649-30FA-9CBC-76E7-BB1D132DFCF7}"/>
              </a:ext>
            </a:extLst>
          </p:cNvPr>
          <p:cNvSpPr>
            <a:spLocks noGrp="1"/>
          </p:cNvSpPr>
          <p:nvPr>
            <p:ph type="sldNum" sz="quarter" idx="12"/>
          </p:nvPr>
        </p:nvSpPr>
        <p:spPr/>
        <p:txBody>
          <a:bodyPr/>
          <a:lstStyle/>
          <a:p>
            <a:fld id="{5901A64F-10B2-6A42-A132-AA5DA288C5AC}" type="slidenum">
              <a:rPr lang="en-US" smtClean="0"/>
              <a:t>11</a:t>
            </a:fld>
            <a:endParaRPr lang="en-US"/>
          </a:p>
        </p:txBody>
      </p:sp>
      <p:sp>
        <p:nvSpPr>
          <p:cNvPr id="12" name="Online Image Placeholder 11">
            <a:extLst>
              <a:ext uri="{FF2B5EF4-FFF2-40B4-BE49-F238E27FC236}">
                <a16:creationId xmlns:a16="http://schemas.microsoft.com/office/drawing/2014/main" id="{0716A4EE-09AE-B8FA-9613-43B92F9D6A3F}"/>
              </a:ext>
            </a:extLst>
          </p:cNvPr>
          <p:cNvSpPr>
            <a:spLocks noGrp="1"/>
          </p:cNvSpPr>
          <p:nvPr>
            <p:ph type="clipArt" sz="quarter" idx="14"/>
          </p:nvPr>
        </p:nvSpPr>
        <p:spPr/>
        <p:txBody>
          <a:bodyPr/>
          <a:lstStyle/>
          <a:p>
            <a:endParaRPr lang="en-US"/>
          </a:p>
        </p:txBody>
      </p:sp>
      <p:sp>
        <p:nvSpPr>
          <p:cNvPr id="13" name="Content Placeholder 12">
            <a:extLst>
              <a:ext uri="{FF2B5EF4-FFF2-40B4-BE49-F238E27FC236}">
                <a16:creationId xmlns:a16="http://schemas.microsoft.com/office/drawing/2014/main" id="{1CF57D96-6F74-71A7-4873-E9311AE26E32}"/>
              </a:ext>
            </a:extLst>
          </p:cNvPr>
          <p:cNvSpPr>
            <a:spLocks noGrp="1"/>
          </p:cNvSpPr>
          <p:nvPr>
            <p:ph idx="15"/>
          </p:nvPr>
        </p:nvSpPr>
        <p:spPr/>
        <p:txBody>
          <a:bodyPr/>
          <a:lstStyle/>
          <a:p>
            <a:pPr fontAlgn="base"/>
            <a:r>
              <a:rPr lang="en-US" b="1" dirty="0"/>
              <a:t>Results in:</a:t>
            </a:r>
            <a:r>
              <a:rPr lang="en-US" dirty="0"/>
              <a:t>​</a:t>
            </a:r>
          </a:p>
          <a:p>
            <a:pPr marL="285750" indent="-285750" fontAlgn="base">
              <a:buFont typeface="Arial" panose="020B0604020202020204" pitchFamily="34" charset="0"/>
              <a:buChar char="•"/>
            </a:pPr>
            <a:r>
              <a:rPr lang="en-US" b="1" dirty="0"/>
              <a:t>Climate Impacts: </a:t>
            </a:r>
            <a:r>
              <a:rPr lang="en-US" dirty="0"/>
              <a:t>[</a:t>
            </a:r>
            <a:r>
              <a:rPr lang="en-US" dirty="0">
                <a:highlight>
                  <a:srgbClr val="E8E8E8"/>
                </a:highlight>
              </a:rPr>
              <a:t>reduces energy by xxx; results in GHG reduction, climate resilience​</a:t>
            </a:r>
            <a:r>
              <a:rPr lang="en-US" dirty="0"/>
              <a:t>]</a:t>
            </a:r>
          </a:p>
          <a:p>
            <a:pPr marL="285750" indent="-285750" fontAlgn="base">
              <a:buFont typeface="Arial" panose="020B0604020202020204" pitchFamily="34" charset="0"/>
              <a:buChar char="•"/>
            </a:pPr>
            <a:r>
              <a:rPr lang="en-US" b="1" dirty="0"/>
              <a:t>Community Impacts: </a:t>
            </a:r>
            <a:r>
              <a:rPr lang="en-US" dirty="0"/>
              <a:t>[</a:t>
            </a:r>
            <a:r>
              <a:rPr lang="en-US" dirty="0">
                <a:highlight>
                  <a:srgbClr val="E8E8E8"/>
                </a:highlight>
              </a:rPr>
              <a:t>cost savings, health, etc.</a:t>
            </a:r>
            <a:r>
              <a:rPr lang="en-US" dirty="0"/>
              <a:t>] ​</a:t>
            </a:r>
          </a:p>
          <a:p>
            <a:endParaRPr lang="en-US" dirty="0"/>
          </a:p>
        </p:txBody>
      </p:sp>
      <p:sp>
        <p:nvSpPr>
          <p:cNvPr id="14" name="Content Placeholder 13">
            <a:extLst>
              <a:ext uri="{FF2B5EF4-FFF2-40B4-BE49-F238E27FC236}">
                <a16:creationId xmlns:a16="http://schemas.microsoft.com/office/drawing/2014/main" id="{E56DBC68-8CCF-09A1-40AD-1FDBB5486ADD}"/>
              </a:ext>
            </a:extLst>
          </p:cNvPr>
          <p:cNvSpPr>
            <a:spLocks noGrp="1"/>
          </p:cNvSpPr>
          <p:nvPr>
            <p:ph idx="16"/>
          </p:nvPr>
        </p:nvSpPr>
        <p:spPr/>
        <p:txBody>
          <a:bodyPr/>
          <a:lstStyle/>
          <a:p>
            <a:pPr fontAlgn="base"/>
            <a:r>
              <a:rPr lang="en-US" b="1" dirty="0"/>
              <a:t>Scale: </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Show how proof of concept will unlock X outcome and then scale program / fund for X outcomes (relate it directly back to pipeline, demand, etc. — x # of farms or x # of housing that can be built)​</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Strategy to collect climate and community impact data​</a:t>
            </a:r>
            <a:r>
              <a:rPr lang="en-US" dirty="0"/>
              <a:t>]</a:t>
            </a:r>
          </a:p>
          <a:p>
            <a:endParaRPr lang="en-US" dirty="0"/>
          </a:p>
        </p:txBody>
      </p:sp>
    </p:spTree>
    <p:extLst>
      <p:ext uri="{BB962C8B-B14F-4D97-AF65-F5344CB8AC3E}">
        <p14:creationId xmlns:p14="http://schemas.microsoft.com/office/powerpoint/2010/main" val="429172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2F166-3C7D-2697-D2D1-48A877A7C985}"/>
              </a:ext>
            </a:extLst>
          </p:cNvPr>
          <p:cNvSpPr>
            <a:spLocks noGrp="1"/>
          </p:cNvSpPr>
          <p:nvPr>
            <p:ph type="title"/>
          </p:nvPr>
        </p:nvSpPr>
        <p:spPr/>
        <p:txBody>
          <a:bodyPr/>
          <a:lstStyle/>
          <a:p>
            <a:r>
              <a:rPr lang="en-US" dirty="0"/>
              <a:t>Financing / Funding Ask</a:t>
            </a:r>
          </a:p>
        </p:txBody>
      </p:sp>
      <p:graphicFrame>
        <p:nvGraphicFramePr>
          <p:cNvPr id="15" name="Content Placeholder 14">
            <a:extLst>
              <a:ext uri="{FF2B5EF4-FFF2-40B4-BE49-F238E27FC236}">
                <a16:creationId xmlns:a16="http://schemas.microsoft.com/office/drawing/2014/main" id="{D5B1D659-8B9E-8149-0276-35EC02DE5601}"/>
              </a:ext>
            </a:extLst>
          </p:cNvPr>
          <p:cNvGraphicFramePr>
            <a:graphicFrameLocks noGrp="1"/>
          </p:cNvGraphicFramePr>
          <p:nvPr>
            <p:ph idx="1"/>
            <p:extLst>
              <p:ext uri="{D42A27DB-BD31-4B8C-83A1-F6EECF244321}">
                <p14:modId xmlns:p14="http://schemas.microsoft.com/office/powerpoint/2010/main" val="3289652123"/>
              </p:ext>
            </p:extLst>
          </p:nvPr>
        </p:nvGraphicFramePr>
        <p:xfrm>
          <a:off x="585788" y="2092325"/>
          <a:ext cx="4305300" cy="3776119"/>
        </p:xfrm>
        <a:graphic>
          <a:graphicData uri="http://schemas.openxmlformats.org/drawingml/2006/table">
            <a:tbl>
              <a:tblPr firstRow="1" bandRow="1">
                <a:tableStyleId>{5940675A-B579-460E-94D1-54222C63F5DA}</a:tableStyleId>
              </a:tblPr>
              <a:tblGrid>
                <a:gridCol w="1956996">
                  <a:extLst>
                    <a:ext uri="{9D8B030D-6E8A-4147-A177-3AD203B41FA5}">
                      <a16:colId xmlns:a16="http://schemas.microsoft.com/office/drawing/2014/main" val="3452703847"/>
                    </a:ext>
                  </a:extLst>
                </a:gridCol>
                <a:gridCol w="2348304">
                  <a:extLst>
                    <a:ext uri="{9D8B030D-6E8A-4147-A177-3AD203B41FA5}">
                      <a16:colId xmlns:a16="http://schemas.microsoft.com/office/drawing/2014/main" val="435021697"/>
                    </a:ext>
                  </a:extLst>
                </a:gridCol>
              </a:tblGrid>
              <a:tr h="219032">
                <a:tc>
                  <a:txBody>
                    <a:bodyPr/>
                    <a:lstStyle/>
                    <a:p>
                      <a:r>
                        <a:rPr lang="en-US" sz="1200" b="1" dirty="0"/>
                        <a:t>Location: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3571612"/>
                  </a:ext>
                </a:extLst>
              </a:tr>
              <a:tr h="0">
                <a:tc>
                  <a:txBody>
                    <a:bodyPr/>
                    <a:lstStyle/>
                    <a:p>
                      <a:r>
                        <a:rPr lang="en-US" sz="1200" b="1" dirty="0"/>
                        <a:t>Asset Type: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64512429"/>
                  </a:ext>
                </a:extLst>
              </a:tr>
              <a:tr h="0">
                <a:tc>
                  <a:txBody>
                    <a:bodyPr/>
                    <a:lstStyle/>
                    <a:p>
                      <a:r>
                        <a:rPr lang="en-US" sz="1200" b="1" dirty="0"/>
                        <a:t>Project Size: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303870"/>
                  </a:ext>
                </a:extLst>
              </a:tr>
              <a:tr h="0">
                <a:tc>
                  <a:txBody>
                    <a:bodyPr/>
                    <a:lstStyle/>
                    <a:p>
                      <a:r>
                        <a:rPr lang="en-US" sz="1200" b="1" dirty="0"/>
                        <a:t>Current Stage: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40425020"/>
                  </a:ext>
                </a:extLst>
              </a:tr>
              <a:tr h="0">
                <a:tc>
                  <a:txBody>
                    <a:bodyPr/>
                    <a:lstStyle/>
                    <a:p>
                      <a:r>
                        <a:rPr lang="en-US" sz="1200" b="1" dirty="0"/>
                        <a:t>Expected Closing Date:</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3498757"/>
                  </a:ext>
                </a:extLst>
              </a:tr>
              <a:tr h="0">
                <a:tc>
                  <a:txBody>
                    <a:bodyPr/>
                    <a:lstStyle/>
                    <a:p>
                      <a:r>
                        <a:rPr lang="en-US" sz="1200" b="1" dirty="0"/>
                        <a:t>Expected Stabilization:</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8484599"/>
                  </a:ext>
                </a:extLst>
              </a:tr>
              <a:tr h="1947319">
                <a:tc>
                  <a:txBody>
                    <a:bodyPr/>
                    <a:lstStyle/>
                    <a:p>
                      <a:r>
                        <a:rPr lang="en-US" sz="1200" b="0" i="0" u="none" strike="noStrike" kern="1200" dirty="0">
                          <a:solidFill>
                            <a:schemeClr val="tx1"/>
                          </a:solidFill>
                          <a:effectLst/>
                          <a:latin typeface="+mn-lt"/>
                          <a:ea typeface="+mn-ea"/>
                          <a:cs typeface="+mn-cs"/>
                        </a:rPr>
                        <a:t>[</a:t>
                      </a:r>
                      <a:r>
                        <a:rPr lang="en-US" sz="1200" b="0" i="0" u="none" strike="noStrike" kern="1200" dirty="0">
                          <a:solidFill>
                            <a:schemeClr val="tx1"/>
                          </a:solidFill>
                          <a:effectLst/>
                          <a:highlight>
                            <a:srgbClr val="E8E8E8"/>
                          </a:highlight>
                          <a:latin typeface="+mn-lt"/>
                          <a:ea typeface="+mn-ea"/>
                          <a:cs typeface="+mn-cs"/>
                        </a:rPr>
                        <a:t>Any other details the lender may find relevant</a:t>
                      </a:r>
                      <a:r>
                        <a:rPr lang="en-US" sz="1200" b="0" i="0" u="none" strike="noStrike" kern="1200" dirty="0">
                          <a:solidFill>
                            <a:schemeClr val="tx1"/>
                          </a:solidFill>
                          <a:effectLst/>
                          <a:latin typeface="+mn-lt"/>
                          <a:ea typeface="+mn-ea"/>
                          <a:cs typeface="+mn-cs"/>
                        </a:rPr>
                        <a:t>]:</a:t>
                      </a:r>
                      <a:endParaRPr lang="en-US" sz="1200" b="0"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9066147"/>
                  </a:ext>
                </a:extLst>
              </a:tr>
            </a:tbl>
          </a:graphicData>
        </a:graphic>
      </p:graphicFrame>
      <p:sp>
        <p:nvSpPr>
          <p:cNvPr id="4" name="Date Placeholder 3">
            <a:extLst>
              <a:ext uri="{FF2B5EF4-FFF2-40B4-BE49-F238E27FC236}">
                <a16:creationId xmlns:a16="http://schemas.microsoft.com/office/drawing/2014/main" id="{9CBED9DD-8476-3071-5586-54EDDE0F4AB7}"/>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DB0BF439-ADD0-87C9-25A6-5D1AE95DC489}"/>
              </a:ext>
            </a:extLst>
          </p:cNvPr>
          <p:cNvSpPr>
            <a:spLocks noGrp="1"/>
          </p:cNvSpPr>
          <p:nvPr>
            <p:ph type="ftr" sz="quarter" idx="11"/>
          </p:nvPr>
        </p:nvSpPr>
        <p:spPr/>
        <p:txBody>
          <a:bodyPr/>
          <a:lstStyle/>
          <a:p>
            <a:r>
              <a:rPr lang="en-US" dirty="0"/>
              <a:t>Financing Ask Template</a:t>
            </a:r>
          </a:p>
        </p:txBody>
      </p:sp>
      <p:sp>
        <p:nvSpPr>
          <p:cNvPr id="6" name="Slide Number Placeholder 5">
            <a:extLst>
              <a:ext uri="{FF2B5EF4-FFF2-40B4-BE49-F238E27FC236}">
                <a16:creationId xmlns:a16="http://schemas.microsoft.com/office/drawing/2014/main" id="{2F296445-5827-EAD5-0B7D-214CD04EDFF9}"/>
              </a:ext>
            </a:extLst>
          </p:cNvPr>
          <p:cNvSpPr>
            <a:spLocks noGrp="1"/>
          </p:cNvSpPr>
          <p:nvPr>
            <p:ph type="sldNum" sz="quarter" idx="12"/>
          </p:nvPr>
        </p:nvSpPr>
        <p:spPr/>
        <p:txBody>
          <a:bodyPr/>
          <a:lstStyle/>
          <a:p>
            <a:fld id="{5901A64F-10B2-6A42-A132-AA5DA288C5AC}" type="slidenum">
              <a:rPr lang="en-US" smtClean="0"/>
              <a:t>12</a:t>
            </a:fld>
            <a:endParaRPr lang="en-US"/>
          </a:p>
        </p:txBody>
      </p:sp>
      <p:sp>
        <p:nvSpPr>
          <p:cNvPr id="16" name="Online Image Placeholder 15">
            <a:extLst>
              <a:ext uri="{FF2B5EF4-FFF2-40B4-BE49-F238E27FC236}">
                <a16:creationId xmlns:a16="http://schemas.microsoft.com/office/drawing/2014/main" id="{8133F680-9E5B-F41C-80A0-4FCC77AA90B6}"/>
              </a:ext>
            </a:extLst>
          </p:cNvPr>
          <p:cNvSpPr>
            <a:spLocks noGrp="1"/>
          </p:cNvSpPr>
          <p:nvPr>
            <p:ph type="clipArt" sz="quarter" idx="14"/>
          </p:nvPr>
        </p:nvSpPr>
        <p:spPr/>
        <p:txBody>
          <a:bodyPr/>
          <a:lstStyle/>
          <a:p>
            <a:endParaRPr lang="en-US"/>
          </a:p>
        </p:txBody>
      </p:sp>
      <p:graphicFrame>
        <p:nvGraphicFramePr>
          <p:cNvPr id="14" name="Content Placeholder 13">
            <a:extLst>
              <a:ext uri="{FF2B5EF4-FFF2-40B4-BE49-F238E27FC236}">
                <a16:creationId xmlns:a16="http://schemas.microsoft.com/office/drawing/2014/main" id="{7DA36481-C178-6B32-C28E-56E5F89D10EB}"/>
              </a:ext>
            </a:extLst>
          </p:cNvPr>
          <p:cNvGraphicFramePr>
            <a:graphicFrameLocks noGrp="1"/>
          </p:cNvGraphicFramePr>
          <p:nvPr>
            <p:ph idx="15"/>
            <p:extLst>
              <p:ext uri="{D42A27DB-BD31-4B8C-83A1-F6EECF244321}">
                <p14:modId xmlns:p14="http://schemas.microsoft.com/office/powerpoint/2010/main" val="4276175556"/>
              </p:ext>
            </p:extLst>
          </p:nvPr>
        </p:nvGraphicFramePr>
        <p:xfrm>
          <a:off x="5072063" y="2092325"/>
          <a:ext cx="6527800" cy="1483360"/>
        </p:xfrm>
        <a:graphic>
          <a:graphicData uri="http://schemas.openxmlformats.org/drawingml/2006/table">
            <a:tbl>
              <a:tblPr firstRow="1" bandRow="1">
                <a:tableStyleId>{5940675A-B579-460E-94D1-54222C63F5DA}</a:tableStyleId>
              </a:tblPr>
              <a:tblGrid>
                <a:gridCol w="5205542">
                  <a:extLst>
                    <a:ext uri="{9D8B030D-6E8A-4147-A177-3AD203B41FA5}">
                      <a16:colId xmlns:a16="http://schemas.microsoft.com/office/drawing/2014/main" val="1554807141"/>
                    </a:ext>
                  </a:extLst>
                </a:gridCol>
                <a:gridCol w="1322258">
                  <a:extLst>
                    <a:ext uri="{9D8B030D-6E8A-4147-A177-3AD203B41FA5}">
                      <a16:colId xmlns:a16="http://schemas.microsoft.com/office/drawing/2014/main" val="55897699"/>
                    </a:ext>
                  </a:extLst>
                </a:gridCol>
              </a:tblGrid>
              <a:tr h="370840">
                <a:tc>
                  <a:txBody>
                    <a:bodyPr/>
                    <a:lstStyle/>
                    <a:p>
                      <a:r>
                        <a:rPr lang="en-US" sz="1400" b="1" i="0" u="none" strike="noStrike" kern="1200" dirty="0">
                          <a:solidFill>
                            <a:schemeClr val="tx1"/>
                          </a:solidFill>
                          <a:effectLst/>
                          <a:latin typeface="+mn-lt"/>
                          <a:ea typeface="+mn-ea"/>
                          <a:cs typeface="+mn-cs"/>
                        </a:rPr>
                        <a:t>Total Development Cost / Capital Expenditure:</a:t>
                      </a:r>
                      <a:endParaRPr lang="en-US" sz="1400"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dirty="0"/>
                        <a:t>$[</a:t>
                      </a:r>
                      <a:r>
                        <a:rPr lang="en-US" sz="1400" b="1" dirty="0" err="1">
                          <a:highlight>
                            <a:srgbClr val="E8E8E8"/>
                          </a:highlight>
                        </a:rPr>
                        <a:t>xxxx</a:t>
                      </a:r>
                      <a:r>
                        <a:rPr lang="en-US" sz="1400" b="1"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3473299"/>
                  </a:ext>
                </a:extLst>
              </a:tr>
              <a:tr h="370840">
                <a:tc>
                  <a:txBody>
                    <a:bodyPr/>
                    <a:lstStyle/>
                    <a:p>
                      <a:pPr lvl="1"/>
                      <a:r>
                        <a:rPr lang="en-US" sz="1200" dirty="0"/>
                        <a:t>[</a:t>
                      </a:r>
                      <a:r>
                        <a:rPr lang="en-US" sz="1200" dirty="0">
                          <a:highlight>
                            <a:srgbClr val="E8E8E8"/>
                          </a:highlight>
                        </a:rPr>
                        <a:t>Sources Secured</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err="1">
                          <a:highlight>
                            <a:srgbClr val="E8E8E8"/>
                          </a:highlight>
                        </a:rPr>
                        <a:t>xxxx</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1766905"/>
                  </a:ext>
                </a:extLst>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a:highlight>
                            <a:srgbClr val="E8E8E8"/>
                          </a:highlight>
                        </a:rPr>
                        <a:t>Sources Secured</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err="1">
                          <a:highlight>
                            <a:srgbClr val="E8E8E8"/>
                          </a:highlight>
                        </a:rPr>
                        <a:t>xxxx</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7136325"/>
                  </a:ext>
                </a:extLst>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a:highlight>
                            <a:srgbClr val="E8E8E8"/>
                          </a:highlight>
                        </a:rPr>
                        <a:t>Sources Secured</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dirty="0"/>
                        <a:t>$[</a:t>
                      </a:r>
                      <a:r>
                        <a:rPr lang="en-US" sz="1200" dirty="0" err="1">
                          <a:highlight>
                            <a:srgbClr val="E8E8E8"/>
                          </a:highlight>
                        </a:rPr>
                        <a:t>xxxx</a:t>
                      </a:r>
                      <a:r>
                        <a:rPr lang="en-US" sz="1200" dirty="0"/>
                        <a:t>]</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3021453"/>
                  </a:ext>
                </a:extLst>
              </a:tr>
            </a:tbl>
          </a:graphicData>
        </a:graphic>
      </p:graphicFrame>
      <p:graphicFrame>
        <p:nvGraphicFramePr>
          <p:cNvPr id="13" name="Content Placeholder 12">
            <a:extLst>
              <a:ext uri="{FF2B5EF4-FFF2-40B4-BE49-F238E27FC236}">
                <a16:creationId xmlns:a16="http://schemas.microsoft.com/office/drawing/2014/main" id="{4514BF7D-2625-3F67-ACF2-C25D55A009BB}"/>
              </a:ext>
            </a:extLst>
          </p:cNvPr>
          <p:cNvGraphicFramePr>
            <a:graphicFrameLocks noGrp="1"/>
          </p:cNvGraphicFramePr>
          <p:nvPr>
            <p:ph idx="16"/>
            <p:extLst>
              <p:ext uri="{D42A27DB-BD31-4B8C-83A1-F6EECF244321}">
                <p14:modId xmlns:p14="http://schemas.microsoft.com/office/powerpoint/2010/main" val="4088234535"/>
              </p:ext>
            </p:extLst>
          </p:nvPr>
        </p:nvGraphicFramePr>
        <p:xfrm>
          <a:off x="5072063" y="4237038"/>
          <a:ext cx="6527800" cy="1626732"/>
        </p:xfrm>
        <a:graphic>
          <a:graphicData uri="http://schemas.openxmlformats.org/drawingml/2006/table">
            <a:tbl>
              <a:tblPr firstRow="1" bandRow="1">
                <a:tableStyleId>{5940675A-B579-460E-94D1-54222C63F5DA}</a:tableStyleId>
              </a:tblPr>
              <a:tblGrid>
                <a:gridCol w="5218069">
                  <a:extLst>
                    <a:ext uri="{9D8B030D-6E8A-4147-A177-3AD203B41FA5}">
                      <a16:colId xmlns:a16="http://schemas.microsoft.com/office/drawing/2014/main" val="792263715"/>
                    </a:ext>
                  </a:extLst>
                </a:gridCol>
                <a:gridCol w="1309731">
                  <a:extLst>
                    <a:ext uri="{9D8B030D-6E8A-4147-A177-3AD203B41FA5}">
                      <a16:colId xmlns:a16="http://schemas.microsoft.com/office/drawing/2014/main" val="232139288"/>
                    </a:ext>
                  </a:extLst>
                </a:gridCol>
              </a:tblGrid>
              <a:tr h="813366">
                <a:tc>
                  <a:txBody>
                    <a:bodyPr/>
                    <a:lstStyle/>
                    <a:p>
                      <a:r>
                        <a:rPr lang="en-US" sz="1200" dirty="0"/>
                        <a:t>[</a:t>
                      </a:r>
                      <a:r>
                        <a:rPr lang="en-US" sz="1200" b="1" dirty="0">
                          <a:highlight>
                            <a:srgbClr val="E8E8E8"/>
                          </a:highlight>
                        </a:rPr>
                        <a:t>Loan Product 1:</a:t>
                      </a:r>
                      <a:r>
                        <a:rPr lang="en-US" sz="1200" dirty="0"/>
                        <a:t>]</a:t>
                      </a:r>
                    </a:p>
                    <a:p>
                      <a:pPr marL="285750" indent="-285750">
                        <a:buFont typeface="Arial" panose="020B0604020202020204" pitchFamily="34" charset="0"/>
                        <a:buChar char="•"/>
                      </a:pPr>
                      <a:r>
                        <a:rPr lang="en-US" sz="1200" dirty="0"/>
                        <a:t>[</a:t>
                      </a:r>
                      <a:r>
                        <a:rPr lang="en-US" sz="1200" dirty="0">
                          <a:highlight>
                            <a:srgbClr val="E8E8E8"/>
                          </a:highlight>
                        </a:rPr>
                        <a:t>List desired terms (years, rate, payments, etc.)</a:t>
                      </a:r>
                      <a:r>
                        <a:rPr lang="en-US" sz="1200" dirty="0"/>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200" dirty="0"/>
                        <a:t>$[</a:t>
                      </a:r>
                      <a:r>
                        <a:rPr lang="en-US" sz="1200" dirty="0" err="1">
                          <a:highlight>
                            <a:srgbClr val="E8E8E8"/>
                          </a:highlight>
                        </a:rPr>
                        <a:t>xxxx</a:t>
                      </a:r>
                      <a:r>
                        <a:rPr lang="en-US" sz="1200" dirty="0"/>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5988291"/>
                  </a:ext>
                </a:extLst>
              </a:tr>
              <a:tr h="813366">
                <a:tc>
                  <a:txBody>
                    <a:bodyPr/>
                    <a:lstStyle/>
                    <a:p>
                      <a:r>
                        <a:rPr lang="en-US" sz="1200" dirty="0"/>
                        <a:t>[</a:t>
                      </a:r>
                      <a:r>
                        <a:rPr lang="en-US" sz="1200" b="1" dirty="0">
                          <a:highlight>
                            <a:srgbClr val="E8E8E8"/>
                          </a:highlight>
                        </a:rPr>
                        <a:t>Loan Product 2:</a:t>
                      </a:r>
                      <a:r>
                        <a:rPr lang="en-US" sz="1200" dirty="0"/>
                        <a:t>]</a:t>
                      </a:r>
                    </a:p>
                    <a:p>
                      <a:pPr marL="285750" indent="-285750">
                        <a:buFont typeface="Arial" panose="020B0604020202020204" pitchFamily="34" charset="0"/>
                        <a:buChar char="•"/>
                      </a:pPr>
                      <a:r>
                        <a:rPr lang="en-US" sz="1200" dirty="0"/>
                        <a:t>[</a:t>
                      </a:r>
                      <a:r>
                        <a:rPr lang="en-US" sz="1200" dirty="0">
                          <a:highlight>
                            <a:srgbClr val="E8E8E8"/>
                          </a:highlight>
                        </a:rPr>
                        <a:t>List desired terms (years, rate, payments, etc.)</a:t>
                      </a:r>
                      <a:r>
                        <a:rPr lang="en-US" sz="1200" dirty="0"/>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200" dirty="0"/>
                        <a:t>$[</a:t>
                      </a:r>
                      <a:r>
                        <a:rPr lang="en-US" sz="1200" dirty="0" err="1">
                          <a:highlight>
                            <a:srgbClr val="E8E8E8"/>
                          </a:highlight>
                        </a:rPr>
                        <a:t>xxxx</a:t>
                      </a:r>
                      <a:r>
                        <a:rPr lang="en-US" sz="1200" dirty="0"/>
                        <a:t>]</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636836"/>
                  </a:ext>
                </a:extLst>
              </a:tr>
            </a:tbl>
          </a:graphicData>
        </a:graphic>
      </p:graphicFrame>
      <p:sp>
        <p:nvSpPr>
          <p:cNvPr id="10" name="Text Placeholder 9">
            <a:extLst>
              <a:ext uri="{FF2B5EF4-FFF2-40B4-BE49-F238E27FC236}">
                <a16:creationId xmlns:a16="http://schemas.microsoft.com/office/drawing/2014/main" id="{0089D745-ADEC-75B5-5D20-4DEBDD22F7BD}"/>
              </a:ext>
            </a:extLst>
          </p:cNvPr>
          <p:cNvSpPr>
            <a:spLocks noGrp="1"/>
          </p:cNvSpPr>
          <p:nvPr>
            <p:ph type="body" sz="quarter" idx="17"/>
          </p:nvPr>
        </p:nvSpPr>
        <p:spPr/>
        <p:txBody>
          <a:bodyPr>
            <a:normAutofit fontScale="92500"/>
          </a:bodyPr>
          <a:lstStyle/>
          <a:p>
            <a:r>
              <a:rPr lang="en-US" dirty="0"/>
              <a:t>Pipeline: Batch 1 Details</a:t>
            </a:r>
          </a:p>
        </p:txBody>
      </p:sp>
      <p:sp>
        <p:nvSpPr>
          <p:cNvPr id="11" name="Text Placeholder 10">
            <a:extLst>
              <a:ext uri="{FF2B5EF4-FFF2-40B4-BE49-F238E27FC236}">
                <a16:creationId xmlns:a16="http://schemas.microsoft.com/office/drawing/2014/main" id="{5009A83A-ED9F-995C-E0EF-0101F8D97C0D}"/>
              </a:ext>
            </a:extLst>
          </p:cNvPr>
          <p:cNvSpPr>
            <a:spLocks noGrp="1"/>
          </p:cNvSpPr>
          <p:nvPr>
            <p:ph type="body" sz="quarter" idx="18"/>
          </p:nvPr>
        </p:nvSpPr>
        <p:spPr/>
        <p:txBody>
          <a:bodyPr>
            <a:normAutofit fontScale="92500"/>
          </a:bodyPr>
          <a:lstStyle/>
          <a:p>
            <a:r>
              <a:rPr lang="en-US" dirty="0"/>
              <a:t>Capital Stack</a:t>
            </a:r>
          </a:p>
        </p:txBody>
      </p:sp>
      <p:sp>
        <p:nvSpPr>
          <p:cNvPr id="12" name="Text Placeholder 11">
            <a:extLst>
              <a:ext uri="{FF2B5EF4-FFF2-40B4-BE49-F238E27FC236}">
                <a16:creationId xmlns:a16="http://schemas.microsoft.com/office/drawing/2014/main" id="{8EE73799-87C5-F104-E32F-67B4D53480B0}"/>
              </a:ext>
            </a:extLst>
          </p:cNvPr>
          <p:cNvSpPr>
            <a:spLocks noGrp="1"/>
          </p:cNvSpPr>
          <p:nvPr>
            <p:ph type="body" sz="quarter" idx="19"/>
          </p:nvPr>
        </p:nvSpPr>
        <p:spPr/>
        <p:txBody>
          <a:bodyPr>
            <a:normAutofit fontScale="92500"/>
          </a:bodyPr>
          <a:lstStyle/>
          <a:p>
            <a:r>
              <a:rPr lang="en-US" dirty="0"/>
              <a:t>Financing Requested</a:t>
            </a:r>
          </a:p>
        </p:txBody>
      </p:sp>
    </p:spTree>
    <p:extLst>
      <p:ext uri="{BB962C8B-B14F-4D97-AF65-F5344CB8AC3E}">
        <p14:creationId xmlns:p14="http://schemas.microsoft.com/office/powerpoint/2010/main" val="476715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44BB-00EE-F642-8BC0-43DD29ACBDD8}"/>
              </a:ext>
            </a:extLst>
          </p:cNvPr>
          <p:cNvSpPr>
            <a:spLocks noGrp="1"/>
          </p:cNvSpPr>
          <p:nvPr>
            <p:ph type="title"/>
          </p:nvPr>
        </p:nvSpPr>
        <p:spPr/>
        <p:txBody>
          <a:bodyPr/>
          <a:lstStyle/>
          <a:p>
            <a:r>
              <a:rPr lang="en-US" dirty="0"/>
              <a:t>Risk Mitigation Strategy</a:t>
            </a:r>
          </a:p>
        </p:txBody>
      </p:sp>
      <p:sp>
        <p:nvSpPr>
          <p:cNvPr id="3" name="Content Placeholder 2">
            <a:extLst>
              <a:ext uri="{FF2B5EF4-FFF2-40B4-BE49-F238E27FC236}">
                <a16:creationId xmlns:a16="http://schemas.microsoft.com/office/drawing/2014/main" id="{F1538BA0-180C-2AC6-7C6A-925EF32DC630}"/>
              </a:ext>
            </a:extLst>
          </p:cNvPr>
          <p:cNvSpPr>
            <a:spLocks noGrp="1"/>
          </p:cNvSpPr>
          <p:nvPr>
            <p:ph idx="1"/>
          </p:nvPr>
        </p:nvSpPr>
        <p:spPr/>
        <p:txBody>
          <a:bodyPr/>
          <a:lstStyle/>
          <a:p>
            <a:pPr fontAlgn="base">
              <a:spcBef>
                <a:spcPts val="0"/>
              </a:spcBef>
              <a:spcAft>
                <a:spcPts val="0"/>
              </a:spcAft>
            </a:pPr>
            <a:r>
              <a:rPr lang="en-US" dirty="0">
                <a:cs typeface="Arial"/>
              </a:rPr>
              <a:t>*Note: For a philanthropic lender pitch, Risk Mitigation Strategy is recommended but optional to include. </a:t>
            </a:r>
          </a:p>
          <a:p>
            <a:pPr>
              <a:spcBef>
                <a:spcPts val="0"/>
              </a:spcBef>
              <a:spcAft>
                <a:spcPts val="0"/>
              </a:spcAft>
            </a:pPr>
            <a:r>
              <a:rPr lang="en-US">
                <a:cs typeface="Arial"/>
              </a:rPr>
              <a:t>For a lender pitch, Risk Mitigation Strategy is necessary to include to ensure repayment to the lender.</a:t>
            </a:r>
            <a:endParaRPr lang="en-US" dirty="0">
              <a:cs typeface="Arial"/>
            </a:endParaRPr>
          </a:p>
          <a:p>
            <a:pPr fontAlgn="base">
              <a:spcBef>
                <a:spcPts val="1800"/>
              </a:spcBef>
            </a:pPr>
            <a:r>
              <a:rPr lang="en-US" dirty="0"/>
              <a:t>[</a:t>
            </a:r>
            <a:r>
              <a:rPr lang="en-US" dirty="0">
                <a:highlight>
                  <a:srgbClr val="E8E8E8"/>
                </a:highlight>
              </a:rPr>
              <a:t>Describe any anticipated challenges/barriers you are aware of regarding the program/project​</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What are potential risks outside of your organization (policy, market)?​</a:t>
            </a:r>
            <a:r>
              <a:rPr lang="en-US" dirty="0"/>
              <a:t>]</a:t>
            </a:r>
          </a:p>
          <a:p>
            <a:pPr marL="285750" indent="-285750" fontAlgn="base">
              <a:buFont typeface="Arial" panose="020B0604020202020204" pitchFamily="34" charset="0"/>
              <a:buChar char="•"/>
            </a:pPr>
            <a:r>
              <a:rPr lang="en-US" dirty="0"/>
              <a:t>[</a:t>
            </a:r>
            <a:r>
              <a:rPr lang="en-US" dirty="0">
                <a:highlight>
                  <a:srgbClr val="E8E8E8"/>
                </a:highlight>
              </a:rPr>
              <a:t>What are potential mitigation strategies to address these risks?</a:t>
            </a:r>
            <a:r>
              <a:rPr lang="en-US" dirty="0"/>
              <a:t>]​</a:t>
            </a:r>
          </a:p>
          <a:p>
            <a:endParaRPr lang="en-US" dirty="0"/>
          </a:p>
        </p:txBody>
      </p:sp>
      <p:sp>
        <p:nvSpPr>
          <p:cNvPr id="4" name="Date Placeholder 3">
            <a:extLst>
              <a:ext uri="{FF2B5EF4-FFF2-40B4-BE49-F238E27FC236}">
                <a16:creationId xmlns:a16="http://schemas.microsoft.com/office/drawing/2014/main" id="{1F9FBEC8-B604-102C-970A-39F183B827F9}"/>
              </a:ext>
            </a:extLst>
          </p:cNvPr>
          <p:cNvSpPr>
            <a:spLocks noGrp="1"/>
          </p:cNvSpPr>
          <p:nvPr>
            <p:ph type="dt" sz="half" idx="10"/>
          </p:nvPr>
        </p:nvSpPr>
        <p:spPr/>
        <p:txBody>
          <a:bodyPr/>
          <a:lstStyle/>
          <a:p>
            <a:fld id="{67AAE5CE-391D-D54E-A764-906CA9C47B42}" type="datetime1">
              <a:rPr lang="en-US" smtClean="0"/>
              <a:t>6/25/26</a:t>
            </a:fld>
            <a:endParaRPr lang="en-US"/>
          </a:p>
        </p:txBody>
      </p:sp>
      <p:sp>
        <p:nvSpPr>
          <p:cNvPr id="5" name="Footer Placeholder 4">
            <a:extLst>
              <a:ext uri="{FF2B5EF4-FFF2-40B4-BE49-F238E27FC236}">
                <a16:creationId xmlns:a16="http://schemas.microsoft.com/office/drawing/2014/main" id="{8F5096C2-C4FD-FD90-552C-C23E8F57346D}"/>
              </a:ext>
            </a:extLst>
          </p:cNvPr>
          <p:cNvSpPr>
            <a:spLocks noGrp="1"/>
          </p:cNvSpPr>
          <p:nvPr>
            <p:ph type="ftr" sz="quarter" idx="11"/>
          </p:nvPr>
        </p:nvSpPr>
        <p:spPr/>
        <p:txBody>
          <a:bodyPr/>
          <a:lstStyle/>
          <a:p>
            <a:r>
              <a:rPr lang="en-US"/>
              <a:t>Financing Ask Template</a:t>
            </a:r>
          </a:p>
        </p:txBody>
      </p:sp>
      <p:sp>
        <p:nvSpPr>
          <p:cNvPr id="6" name="Slide Number Placeholder 5">
            <a:extLst>
              <a:ext uri="{FF2B5EF4-FFF2-40B4-BE49-F238E27FC236}">
                <a16:creationId xmlns:a16="http://schemas.microsoft.com/office/drawing/2014/main" id="{41248DBE-9027-AFE7-8E05-592D3EDFFBF3}"/>
              </a:ext>
            </a:extLst>
          </p:cNvPr>
          <p:cNvSpPr>
            <a:spLocks noGrp="1"/>
          </p:cNvSpPr>
          <p:nvPr>
            <p:ph type="sldNum" sz="quarter" idx="12"/>
          </p:nvPr>
        </p:nvSpPr>
        <p:spPr/>
        <p:txBody>
          <a:bodyPr/>
          <a:lstStyle/>
          <a:p>
            <a:fld id="{5901A64F-10B2-6A42-A132-AA5DA288C5AC}" type="slidenum">
              <a:rPr lang="en-US" smtClean="0"/>
              <a:t>13</a:t>
            </a:fld>
            <a:endParaRPr lang="en-US"/>
          </a:p>
        </p:txBody>
      </p:sp>
      <p:sp>
        <p:nvSpPr>
          <p:cNvPr id="7" name="Online Image Placeholder 6">
            <a:extLst>
              <a:ext uri="{FF2B5EF4-FFF2-40B4-BE49-F238E27FC236}">
                <a16:creationId xmlns:a16="http://schemas.microsoft.com/office/drawing/2014/main" id="{B202FC9A-5BB4-C62D-4503-06862DD84BD9}"/>
              </a:ext>
            </a:extLst>
          </p:cNvPr>
          <p:cNvSpPr>
            <a:spLocks noGrp="1"/>
          </p:cNvSpPr>
          <p:nvPr>
            <p:ph type="clipArt" sz="quarter" idx="14"/>
          </p:nvPr>
        </p:nvSpPr>
        <p:spPr/>
        <p:txBody>
          <a:bodyPr/>
          <a:lstStyle/>
          <a:p>
            <a:endParaRPr lang="en-US"/>
          </a:p>
        </p:txBody>
      </p:sp>
      <p:graphicFrame>
        <p:nvGraphicFramePr>
          <p:cNvPr id="8" name="Table 7">
            <a:extLst>
              <a:ext uri="{FF2B5EF4-FFF2-40B4-BE49-F238E27FC236}">
                <a16:creationId xmlns:a16="http://schemas.microsoft.com/office/drawing/2014/main" id="{C389F3D8-D989-21B1-8C9D-5DA0977E8118}"/>
              </a:ext>
            </a:extLst>
          </p:cNvPr>
          <p:cNvGraphicFramePr>
            <a:graphicFrameLocks noGrp="1"/>
          </p:cNvGraphicFramePr>
          <p:nvPr>
            <p:extLst>
              <p:ext uri="{D42A27DB-BD31-4B8C-83A1-F6EECF244321}">
                <p14:modId xmlns:p14="http://schemas.microsoft.com/office/powerpoint/2010/main" val="3668634406"/>
              </p:ext>
            </p:extLst>
          </p:nvPr>
        </p:nvGraphicFramePr>
        <p:xfrm>
          <a:off x="585626" y="3920853"/>
          <a:ext cx="11013898" cy="1483360"/>
        </p:xfrm>
        <a:graphic>
          <a:graphicData uri="http://schemas.openxmlformats.org/drawingml/2006/table">
            <a:tbl>
              <a:tblPr firstRow="1" bandRow="1">
                <a:tableStyleId>{5940675A-B579-460E-94D1-54222C63F5DA}</a:tableStyleId>
              </a:tblPr>
              <a:tblGrid>
                <a:gridCol w="1963421">
                  <a:extLst>
                    <a:ext uri="{9D8B030D-6E8A-4147-A177-3AD203B41FA5}">
                      <a16:colId xmlns:a16="http://schemas.microsoft.com/office/drawing/2014/main" val="2234707284"/>
                    </a:ext>
                  </a:extLst>
                </a:gridCol>
                <a:gridCol w="9050477">
                  <a:extLst>
                    <a:ext uri="{9D8B030D-6E8A-4147-A177-3AD203B41FA5}">
                      <a16:colId xmlns:a16="http://schemas.microsoft.com/office/drawing/2014/main" val="473163623"/>
                    </a:ext>
                  </a:extLst>
                </a:gridCol>
              </a:tblGrid>
              <a:tr h="370840">
                <a:tc>
                  <a:txBody>
                    <a:bodyPr/>
                    <a:lstStyle/>
                    <a:p>
                      <a:r>
                        <a:rPr lang="en-US" b="1" dirty="0"/>
                        <a:t>Risk</a:t>
                      </a:r>
                    </a:p>
                  </a:txBody>
                  <a:tcPr>
                    <a:lnL w="12700" cmpd="sng">
                      <a:noFill/>
                    </a:lnL>
                    <a:lnR w="9525" cap="flat" cmpd="sng" algn="ctr">
                      <a:solidFill>
                        <a:schemeClr val="tx1"/>
                      </a:solidFill>
                      <a:prstDash val="solid"/>
                      <a:round/>
                      <a:headEnd type="none" w="med" len="med"/>
                      <a:tailEnd type="none" w="med" len="med"/>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a:t>Steps Taken to Mitigate Risk</a:t>
                      </a:r>
                    </a:p>
                  </a:txBody>
                  <a:tcPr>
                    <a:lnL w="9525" cap="flat" cmpd="sng" algn="ctr">
                      <a:solidFill>
                        <a:schemeClr val="tx1"/>
                      </a:solidFill>
                      <a:prstDash val="solid"/>
                      <a:round/>
                      <a:headEnd type="none" w="med" len="med"/>
                      <a:tailEnd type="none" w="med" len="med"/>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57942575"/>
                  </a:ext>
                </a:extLst>
              </a:tr>
              <a:tr h="370840">
                <a:tc>
                  <a:txBody>
                    <a:bodyPr/>
                    <a:lstStyle/>
                    <a:p>
                      <a:r>
                        <a:rPr lang="en-US" sz="1800" dirty="0"/>
                        <a:t>Security</a:t>
                      </a:r>
                    </a:p>
                  </a:txBody>
                  <a:tcPr anchor="ctr">
                    <a:lnL w="12700"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nchor="ctr">
                    <a:lnL w="952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4172664"/>
                  </a:ext>
                </a:extLst>
              </a:tr>
              <a:tr h="370840">
                <a:tc>
                  <a:txBody>
                    <a:bodyPr/>
                    <a:lstStyle/>
                    <a:p>
                      <a:r>
                        <a:rPr lang="en-US" sz="1800" dirty="0"/>
                        <a:t>Repayment</a:t>
                      </a:r>
                    </a:p>
                  </a:txBody>
                  <a:tcPr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3565082"/>
                  </a:ext>
                </a:extLst>
              </a:tr>
              <a:tr h="370840">
                <a:tc>
                  <a:txBody>
                    <a:bodyPr/>
                    <a:lstStyle/>
                    <a:p>
                      <a:r>
                        <a:rPr lang="en-US" sz="1800" dirty="0"/>
                        <a:t>Organizational</a:t>
                      </a:r>
                    </a:p>
                  </a:txBody>
                  <a:tcPr anchor="ctr">
                    <a:lnL w="12700" cmpd="sng">
                      <a:noFill/>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dirty="0"/>
                    </a:p>
                  </a:txBody>
                  <a:tcPr anchor="ctr">
                    <a:lnL w="9525" cap="flat" cmpd="sng" algn="ctr">
                      <a:solidFill>
                        <a:schemeClr val="tx1"/>
                      </a:solidFill>
                      <a:prstDash val="solid"/>
                      <a:round/>
                      <a:headEnd type="none" w="med" len="med"/>
                      <a:tailEnd type="none" w="med" len="med"/>
                    </a:lnL>
                    <a:lnR w="12700" cmpd="sng">
                      <a:noFill/>
                    </a:lnR>
                    <a:lnT w="952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87233442"/>
                  </a:ext>
                </a:extLst>
              </a:tr>
            </a:tbl>
          </a:graphicData>
        </a:graphic>
      </p:graphicFrame>
    </p:spTree>
    <p:extLst>
      <p:ext uri="{BB962C8B-B14F-4D97-AF65-F5344CB8AC3E}">
        <p14:creationId xmlns:p14="http://schemas.microsoft.com/office/powerpoint/2010/main" val="1191402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1982</TotalTime>
  <Words>1182</Words>
  <Application>Microsoft Macintosh PowerPoint</Application>
  <PresentationFormat>Widescreen</PresentationFormat>
  <Paragraphs>157</Paragraphs>
  <Slides>13</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Aptos</vt:lpstr>
      <vt:lpstr>Arial</vt:lpstr>
      <vt:lpstr>Kumbh Sans</vt:lpstr>
      <vt:lpstr>Nunito Sans</vt:lpstr>
      <vt:lpstr>Nunito Sans Light</vt:lpstr>
      <vt:lpstr>Office Theme</vt:lpstr>
      <vt:lpstr>1_Office Theme</vt:lpstr>
      <vt:lpstr>Financing Ask Template</vt:lpstr>
      <vt:lpstr>Purpose of the Financing Ask Template</vt:lpstr>
      <vt:lpstr>Different Narratives for Different Audiences</vt:lpstr>
      <vt:lpstr>Slide templates</vt:lpstr>
      <vt:lpstr>Mission</vt:lpstr>
      <vt:lpstr>Business Model: Revenue Model for the Program Seeking Funding</vt:lpstr>
      <vt:lpstr>The Problem(s) We Are Addressing​</vt:lpstr>
      <vt:lpstr>Pipeline / Program Overview</vt:lpstr>
      <vt:lpstr>Project Overview (For Project Seeking Funding)​</vt:lpstr>
      <vt:lpstr>Financial Model: The Project Budget</vt:lpstr>
      <vt:lpstr>Impacts</vt:lpstr>
      <vt:lpstr>Financing / Funding Ask</vt:lpstr>
      <vt:lpstr>Risk Mitigation Strategy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creator>
  <cp:lastModifiedBy> </cp:lastModifiedBy>
  <cp:revision>16</cp:revision>
  <dcterms:created xsi:type="dcterms:W3CDTF">2026-05-20T14:13:55Z</dcterms:created>
  <dcterms:modified xsi:type="dcterms:W3CDTF">2026-06-26T17:25:54Z</dcterms:modified>
</cp:coreProperties>
</file>